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99" r:id="rId3"/>
    <p:sldId id="282" r:id="rId4"/>
    <p:sldId id="295" r:id="rId5"/>
    <p:sldId id="302" r:id="rId6"/>
    <p:sldId id="297" r:id="rId7"/>
    <p:sldId id="303" r:id="rId8"/>
    <p:sldId id="284" r:id="rId9"/>
    <p:sldId id="288" r:id="rId10"/>
  </p:sldIdLst>
  <p:sldSz cx="6858000" cy="9144000" type="screen4x3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CDE"/>
    <a:srgbClr val="0000FF"/>
    <a:srgbClr val="FFFFCC"/>
    <a:srgbClr val="D0E9F0"/>
    <a:srgbClr val="E6EED6"/>
    <a:srgbClr val="FFFFA7"/>
    <a:srgbClr val="E7EFF9"/>
    <a:srgbClr val="FFFF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68" d="100"/>
          <a:sy n="68" d="100"/>
        </p:scale>
        <p:origin x="255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49049-0298-48F7-8B0B-B1AF263560D5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DEFC-E146-4EA7-88E3-C196095B62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45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3E6BE-57FD-43C5-9C9A-DD305E7F6A72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06850" y="509588"/>
            <a:ext cx="19129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CCAD-EB0E-4217-8B3F-4B49161238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456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0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06B48-36E9-4288-B069-5746B950DDD1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4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9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9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9E1A9-0D8A-4BAF-B4F7-CA8C012F7ED7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93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85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68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7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92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5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4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42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43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30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9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4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86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37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32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40" y="488951"/>
            <a:ext cx="1157288" cy="1040130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9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19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41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18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41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10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16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79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D746-EB39-4094-AD41-438C3BDCB501}" type="datetimeFigureOut">
              <a:rPr lang="ko-KR" altLang="en-US" smtClean="0"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D105-CFE5-4926-8363-B3E9D1CCB3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1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4D746-EB39-4094-AD41-438C3BDCB50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2020-04-29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D105-CFE5-4926-8363-B3E9D1CCB3F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3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thsjja@ccei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jsub.kim@ccei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71142" y="179512"/>
            <a:ext cx="3672408" cy="21602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>
              <a:lnSpc>
                <a:spcPct val="75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《</a:t>
            </a:r>
            <a:r>
              <a:rPr lang="ko-KR" altLang="en-US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경북창조경제혁신센터</a:t>
            </a:r>
            <a:r>
              <a:rPr lang="en-US" altLang="ko-KR" sz="2400" dirty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》</a:t>
            </a:r>
            <a:endParaRPr lang="ko-KR" altLang="en-US" sz="24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811" y="1043608"/>
            <a:ext cx="6858811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27536" y="1115617"/>
            <a:ext cx="6785840" cy="648071"/>
          </a:xfrm>
        </p:spPr>
        <p:txBody>
          <a:bodyPr>
            <a:noAutofit/>
          </a:bodyPr>
          <a:lstStyle/>
          <a:p>
            <a:pPr algn="l"/>
            <a:r>
              <a:rPr lang="en-US" altLang="ko-KR" sz="1800" dirty="0"/>
              <a:t>   Smart Factory </a:t>
            </a:r>
            <a:r>
              <a:rPr lang="ko-KR" altLang="en-US" sz="1800" dirty="0"/>
              <a:t>아카데미에서는 </a:t>
            </a:r>
            <a:br>
              <a:rPr lang="en-US" altLang="ko-KR" sz="1800" dirty="0"/>
            </a:br>
            <a:r>
              <a:rPr lang="en-US" altLang="ko-KR" sz="1800" dirty="0"/>
              <a:t>   5~6</a:t>
            </a:r>
            <a:r>
              <a:rPr lang="ko-KR" altLang="en-US" sz="1800" dirty="0"/>
              <a:t>월 교육과정 참가 희망자를 모집합니다</a:t>
            </a:r>
            <a:r>
              <a:rPr lang="en-US" altLang="ko-KR" sz="1800" dirty="0"/>
              <a:t>.</a:t>
            </a:r>
            <a:r>
              <a:rPr lang="en-US" altLang="ko-KR" sz="1600" dirty="0"/>
              <a:t>(</a:t>
            </a:r>
            <a:r>
              <a:rPr lang="ko-KR" altLang="en-US" sz="1600" dirty="0">
                <a:solidFill>
                  <a:srgbClr val="0000FF"/>
                </a:solidFill>
              </a:rPr>
              <a:t>선착순 마감</a:t>
            </a:r>
            <a:r>
              <a:rPr lang="en-US" altLang="ko-KR" sz="1600" dirty="0"/>
              <a:t>)</a:t>
            </a:r>
            <a:endParaRPr lang="ko-KR" altLang="en-US" sz="1800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71936"/>
              </p:ext>
            </p:extLst>
          </p:nvPr>
        </p:nvGraphicFramePr>
        <p:xfrm>
          <a:off x="123532" y="1826344"/>
          <a:ext cx="6545828" cy="50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42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교육 </a:t>
                      </a:r>
                      <a:r>
                        <a:rPr lang="ko-KR" altLang="en-US" sz="1400" b="1" dirty="0" err="1"/>
                        <a:t>과정명</a:t>
                      </a:r>
                      <a:endParaRPr lang="ko-KR" altLang="en-US" sz="1400" b="1" dirty="0"/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교육기간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인원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교육장소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비고</a:t>
                      </a:r>
                    </a:p>
                  </a:txBody>
                  <a:tcPr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22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00FF"/>
                          </a:solidFill>
                        </a:rPr>
                        <a:t>5</a:t>
                      </a:r>
                      <a:r>
                        <a:rPr lang="ko-KR" altLang="en-US" sz="1600" b="1" dirty="0">
                          <a:solidFill>
                            <a:srgbClr val="0000FF"/>
                          </a:solidFill>
                        </a:rPr>
                        <a:t>월</a:t>
                      </a:r>
                      <a:endParaRPr lang="en-US" altLang="ko-KR" sz="1600" b="1" dirty="0">
                        <a:solidFill>
                          <a:srgbClr val="0000FF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solidFill>
                            <a:srgbClr val="0000FF"/>
                          </a:solidFill>
                        </a:rPr>
                        <a:t>교육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현장혁신기본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5.07(1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17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solidFill>
                            <a:srgbClr val="0000FF"/>
                          </a:solidFill>
                        </a:rPr>
                        <a:t>실시간 화상</a:t>
                      </a:r>
                      <a:endParaRPr lang="en-US" altLang="ko-KR" sz="1200" b="1" dirty="0">
                        <a:solidFill>
                          <a:srgbClr val="0000FF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>
                          <a:solidFill>
                            <a:srgbClr val="0000FF"/>
                          </a:solidFill>
                        </a:rPr>
                        <a:t>교육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제조현장</a:t>
                      </a: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낭비개선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5.13~5.14(2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24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사출성형 </a:t>
                      </a: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양산기술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5.19~5.20(2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14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스마트팩토리 품질혁신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5.20~5.21(2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17</a:t>
                      </a:r>
                      <a:endParaRPr lang="ko-KR" altLang="en-US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유틸리티 에너지절감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5.26~5.27(2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16</a:t>
                      </a:r>
                      <a:endParaRPr lang="ko-KR" altLang="en-US" sz="14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22"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0000FF"/>
                          </a:solidFill>
                        </a:rPr>
                        <a:t>6</a:t>
                      </a:r>
                      <a:r>
                        <a:rPr lang="ko-KR" altLang="en-US" sz="1600" b="1" dirty="0">
                          <a:solidFill>
                            <a:srgbClr val="0000FF"/>
                          </a:solidFill>
                        </a:rPr>
                        <a:t>월</a:t>
                      </a:r>
                      <a:endParaRPr lang="en-US" altLang="ko-KR" sz="1600" b="1" dirty="0">
                        <a:solidFill>
                          <a:srgbClr val="0000FF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600" b="1" dirty="0">
                          <a:solidFill>
                            <a:srgbClr val="0000FF"/>
                          </a:solidFill>
                        </a:rPr>
                        <a:t>교육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효율적인 자재관리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6.03~6.05(3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22</a:t>
                      </a:r>
                      <a:endParaRPr lang="ko-KR" altLang="en-US" sz="14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/>
                        <a:t>경남티피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>
                          <a:solidFill>
                            <a:srgbClr val="00B050"/>
                          </a:solidFill>
                        </a:rPr>
                        <a:t>창원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중소기업형 </a:t>
                      </a:r>
                      <a:r>
                        <a:rPr lang="en-US" altLang="ko-KR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MES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6.09~6.11(3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18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8767361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현장혁신리더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6.10~6.12(3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24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/>
                        <a:t>광주티피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</a:rPr>
                        <a:t>광주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18922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공정개선 기법</a:t>
                      </a:r>
                      <a:endParaRPr lang="en-US" altLang="ko-KR" sz="1300" b="1" kern="1200" baseline="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6.16~6.18(3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24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5528400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중소기업형 </a:t>
                      </a:r>
                      <a:r>
                        <a:rPr lang="en-US" altLang="ko-KR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SCM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6.16~6.18(3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17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삼성전자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>
                          <a:solidFill>
                            <a:srgbClr val="0000FF"/>
                          </a:solidFill>
                        </a:rPr>
                        <a:t>수원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060275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PLC</a:t>
                      </a: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기반 통합제어 기술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6.16~6.18(3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14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775560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센서활용</a:t>
                      </a: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실시간 모니터링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6.23~6.25(3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14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13670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스마트팩토리 </a:t>
                      </a: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마스터양성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6.23~6.26(4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18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삼성전자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>
                          <a:solidFill>
                            <a:srgbClr val="0000FF"/>
                          </a:solidFill>
                        </a:rPr>
                        <a:t>수원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801850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스마트팩토리 </a:t>
                      </a:r>
                      <a:r>
                        <a:rPr lang="ko-KR" altLang="en-US" sz="1300" b="1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추진리더</a:t>
                      </a:r>
                      <a:endParaRPr lang="en-US" altLang="ko-KR" sz="13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6.24~6.25(2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18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002247"/>
                  </a:ext>
                </a:extLst>
              </a:tr>
              <a:tr h="3144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디바이스</a:t>
                      </a:r>
                      <a:r>
                        <a:rPr lang="en-US" altLang="ko-KR" sz="12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lang="ko-KR" altLang="en-US" sz="1200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네트워크 융합기술</a:t>
                      </a:r>
                      <a:endParaRPr lang="en-US" altLang="ko-KR" sz="1200" b="1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6.30~7.02(3</a:t>
                      </a:r>
                      <a:r>
                        <a:rPr lang="ko-KR" altLang="en-US" sz="1100" b="1" dirty="0"/>
                        <a:t>일</a:t>
                      </a:r>
                      <a:r>
                        <a:rPr lang="en-US" altLang="ko-KR" sz="1100" b="1" dirty="0"/>
                        <a:t>)</a:t>
                      </a:r>
                      <a:endParaRPr lang="ko-KR" altLang="en-US" sz="11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/>
                        <a:t>14</a:t>
                      </a:r>
                      <a:endParaRPr lang="ko-KR" alt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/>
                        <a:t>경북센터</a:t>
                      </a:r>
                      <a:r>
                        <a:rPr lang="en-US" altLang="ko-KR" sz="1200" b="1" dirty="0"/>
                        <a:t>(</a:t>
                      </a:r>
                      <a:r>
                        <a:rPr lang="ko-KR" altLang="en-US" sz="1200" b="1" dirty="0"/>
                        <a:t>구미</a:t>
                      </a:r>
                      <a:r>
                        <a:rPr lang="en-US" altLang="ko-KR" sz="1200" b="1" dirty="0"/>
                        <a:t>)</a:t>
                      </a:r>
                      <a:endParaRPr lang="ko-KR" alt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300" b="0" dirty="0"/>
                    </a:p>
                  </a:txBody>
                  <a:tcPr anchor="ctr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686124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810" y="467544"/>
            <a:ext cx="6858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0000FF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스마트팩토리 아카데미 </a:t>
            </a:r>
            <a:r>
              <a:rPr lang="en-US" altLang="ko-KR" sz="2800" b="1" dirty="0">
                <a:solidFill>
                  <a:srgbClr val="0000FF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</a:t>
            </a:r>
            <a:r>
              <a:rPr lang="en-US" altLang="ko-KR" sz="2600" b="1" dirty="0">
                <a:solidFill>
                  <a:srgbClr val="0000FF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~6</a:t>
            </a:r>
            <a:r>
              <a:rPr lang="ko-KR" altLang="en-US" sz="2800" b="1" dirty="0">
                <a:solidFill>
                  <a:srgbClr val="0000FF"/>
                </a:solidFill>
                <a:effectLst>
                  <a:glow rad="228600">
                    <a:srgbClr val="F79646">
                      <a:satMod val="175000"/>
                      <a:alpha val="40000"/>
                    </a:srgbClr>
                  </a:glo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월 교육안내</a:t>
            </a:r>
            <a:endParaRPr lang="ko-KR" altLang="en-US" sz="2800" b="1" dirty="0">
              <a:solidFill>
                <a:prstClr val="black"/>
              </a:solidFill>
              <a:effectLst>
                <a:glow rad="228600">
                  <a:srgbClr val="F79646">
                    <a:satMod val="175000"/>
                    <a:alpha val="40000"/>
                  </a:srgbClr>
                </a:glo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7001108"/>
            <a:ext cx="6112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  <a:sym typeface="Wingdings"/>
              </a:rPr>
              <a:t>※ </a:t>
            </a:r>
            <a:r>
              <a:rPr lang="ko-KR" altLang="en-US" sz="1400" b="1" dirty="0">
                <a:solidFill>
                  <a:srgbClr val="0000FF"/>
                </a:solidFill>
              </a:rPr>
              <a:t>교육비 전액무료</a:t>
            </a:r>
            <a:r>
              <a:rPr lang="en-US" altLang="ko-KR" sz="1400" b="1" dirty="0">
                <a:solidFill>
                  <a:srgbClr val="0000FF"/>
                </a:solidFill>
              </a:rPr>
              <a:t> : </a:t>
            </a:r>
            <a:r>
              <a:rPr lang="ko-KR" altLang="en-US" sz="1400" b="1" dirty="0">
                <a:solidFill>
                  <a:srgbClr val="0000FF"/>
                </a:solidFill>
              </a:rPr>
              <a:t>교재비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 err="1">
                <a:solidFill>
                  <a:srgbClr val="0000FF"/>
                </a:solidFill>
              </a:rPr>
              <a:t>중식비</a:t>
            </a:r>
            <a:r>
              <a:rPr lang="ko-KR" altLang="en-US" sz="1400" b="1" dirty="0">
                <a:solidFill>
                  <a:srgbClr val="0000FF"/>
                </a:solidFill>
              </a:rPr>
              <a:t> 지원</a:t>
            </a:r>
            <a:r>
              <a:rPr lang="en-US" altLang="ko-KR" sz="1400" dirty="0">
                <a:solidFill>
                  <a:prstClr val="black"/>
                </a:solidFill>
              </a:rPr>
              <a:t>(</a:t>
            </a:r>
            <a:r>
              <a:rPr lang="ko-KR" altLang="en-US" sz="1400" dirty="0">
                <a:solidFill>
                  <a:prstClr val="black"/>
                </a:solidFill>
              </a:rPr>
              <a:t>숙박비 </a:t>
            </a:r>
            <a:r>
              <a:rPr lang="ko-KR" altLang="en-US" sz="1400" dirty="0" err="1">
                <a:solidFill>
                  <a:prstClr val="black"/>
                </a:solidFill>
              </a:rPr>
              <a:t>미지원</a:t>
            </a:r>
            <a:r>
              <a:rPr lang="en-US" altLang="ko-KR" sz="1400" dirty="0">
                <a:solidFill>
                  <a:prstClr val="black"/>
                </a:solidFill>
              </a:rPr>
              <a:t>)</a:t>
            </a:r>
          </a:p>
          <a:p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  <a:sym typeface="Wingdings"/>
              </a:rPr>
              <a:t>※ </a:t>
            </a:r>
            <a:r>
              <a:rPr lang="ko-KR" altLang="en-US" sz="1400" b="1" dirty="0">
                <a:solidFill>
                  <a:srgbClr val="0000FF"/>
                </a:solidFill>
                <a:sym typeface="Wingdings"/>
              </a:rPr>
              <a:t>대규모 기업은 일부 비용 발생</a:t>
            </a:r>
            <a:r>
              <a:rPr lang="en-US" altLang="ko-KR" sz="1400" b="1" dirty="0">
                <a:solidFill>
                  <a:srgbClr val="0000FF"/>
                </a:solidFill>
                <a:sym typeface="Wingdings"/>
              </a:rPr>
              <a:t> : </a:t>
            </a:r>
            <a:r>
              <a:rPr lang="ko-KR" altLang="en-US" sz="1400" b="1" dirty="0">
                <a:solidFill>
                  <a:srgbClr val="0000FF"/>
                </a:solidFill>
              </a:rPr>
              <a:t>대상자 별도 통보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123532" y="7668344"/>
            <a:ext cx="6736090" cy="863586"/>
            <a:chOff x="97770" y="7321371"/>
            <a:chExt cx="6859622" cy="1092982"/>
          </a:xfrm>
        </p:grpSpPr>
        <p:sp>
          <p:nvSpPr>
            <p:cNvPr id="20" name="TextBox 19"/>
            <p:cNvSpPr txBox="1"/>
            <p:nvPr/>
          </p:nvSpPr>
          <p:spPr>
            <a:xfrm>
              <a:off x="97770" y="7596336"/>
              <a:ext cx="6859622" cy="818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b="1" dirty="0">
                  <a:solidFill>
                    <a:srgbClr val="FF0000"/>
                  </a:solidFill>
                </a:rPr>
                <a:t>  </a:t>
              </a:r>
              <a:r>
                <a:rPr lang="en-US" altLang="ko-KR" sz="2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</a:t>
              </a:r>
              <a:r>
                <a:rPr lang="ko-KR" altLang="en-US" sz="2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경북창조경제혁신센터 홈페이지</a:t>
              </a:r>
              <a:r>
                <a:rPr lang="en-US" altLang="ko-KR" sz="20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”</a:t>
              </a:r>
              <a:r>
                <a:rPr lang="en-US" altLang="ko-KR" sz="2000" b="1" u="sng" dirty="0">
                  <a:solidFill>
                    <a:srgbClr val="FF0000"/>
                  </a:solidFill>
                </a:rPr>
                <a:t> </a:t>
              </a:r>
              <a:r>
                <a:rPr lang="ko-KR" altLang="en-US" sz="1600" b="1" u="sng" dirty="0">
                  <a:solidFill>
                    <a:srgbClr val="FF0000"/>
                  </a:solidFill>
                </a:rPr>
                <a:t>에서 </a:t>
              </a:r>
              <a:r>
                <a:rPr lang="ko-KR" altLang="en-US" sz="1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수강신청 </a:t>
              </a:r>
              <a:r>
                <a:rPr lang="en-US" altLang="ko-KR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                                                </a:t>
              </a:r>
              <a:endParaRPr lang="en-US" altLang="ko-KR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1600" dirty="0">
                  <a:solidFill>
                    <a:prstClr val="black"/>
                  </a:solidFill>
                </a:rPr>
                <a:t> </a:t>
              </a:r>
              <a:r>
                <a:rPr lang="en-US" altLang="ko-KR" sz="1400" dirty="0">
                  <a:solidFill>
                    <a:prstClr val="black"/>
                  </a:solidFill>
                </a:rPr>
                <a:t>:</a:t>
              </a:r>
              <a:r>
                <a:rPr lang="ko-KR" altLang="en-US" sz="1400" dirty="0">
                  <a:solidFill>
                    <a:prstClr val="black"/>
                  </a:solidFill>
                </a:rPr>
                <a:t> 회원가입 </a:t>
              </a:r>
              <a:r>
                <a:rPr lang="en-US" altLang="ko-KR" sz="1400" dirty="0">
                  <a:solidFill>
                    <a:prstClr val="black"/>
                  </a:solidFill>
                </a:rPr>
                <a:t>-&gt; </a:t>
              </a:r>
              <a:r>
                <a:rPr lang="ko-KR" altLang="en-US" sz="1400" dirty="0">
                  <a:solidFill>
                    <a:prstClr val="black"/>
                  </a:solidFill>
                </a:rPr>
                <a:t>중소기업혁신 </a:t>
              </a:r>
              <a:r>
                <a:rPr lang="en-US" altLang="ko-KR" sz="1400" dirty="0">
                  <a:solidFill>
                    <a:prstClr val="black"/>
                  </a:solidFill>
                </a:rPr>
                <a:t>-&gt; </a:t>
              </a:r>
              <a:r>
                <a:rPr lang="ko-KR" altLang="en-US" sz="1400" dirty="0" err="1">
                  <a:solidFill>
                    <a:prstClr val="black"/>
                  </a:solidFill>
                </a:rPr>
                <a:t>스마트팩토리아카데미</a:t>
              </a:r>
              <a:r>
                <a:rPr lang="ko-KR" altLang="en-US" sz="1400" dirty="0">
                  <a:solidFill>
                    <a:prstClr val="black"/>
                  </a:solidFill>
                </a:rPr>
                <a:t> </a:t>
              </a:r>
              <a:r>
                <a:rPr lang="en-US" altLang="ko-KR" sz="1400" dirty="0">
                  <a:solidFill>
                    <a:prstClr val="black"/>
                  </a:solidFill>
                </a:rPr>
                <a:t>-&gt; </a:t>
              </a:r>
              <a:r>
                <a:rPr lang="ko-KR" altLang="en-US" sz="1400" dirty="0">
                  <a:solidFill>
                    <a:prstClr val="black"/>
                  </a:solidFill>
                </a:rPr>
                <a:t>수강신청</a:t>
              </a:r>
              <a:endParaRPr lang="en-US" altLang="ko-KR" sz="1400" dirty="0">
                <a:solidFill>
                  <a:prstClr val="black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97770" y="7491809"/>
              <a:ext cx="6688071" cy="92254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대각선 방향의 모서리가 잘린 사각형 21"/>
            <p:cNvSpPr/>
            <p:nvPr/>
          </p:nvSpPr>
          <p:spPr>
            <a:xfrm>
              <a:off x="2871539" y="7321371"/>
              <a:ext cx="1296142" cy="288032"/>
            </a:xfrm>
            <a:prstGeom prst="snip2DiagRect">
              <a:avLst/>
            </a:prstGeom>
            <a:solidFill>
              <a:schemeClr val="accent6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>
                  <a:solidFill>
                    <a:sysClr val="windowText" lastClr="000000"/>
                  </a:solidFill>
                </a:rPr>
                <a:t>신청방법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44014" y="8585284"/>
            <a:ext cx="530121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ko-KR" altLang="en-US" sz="1400" dirty="0">
                <a:solidFill>
                  <a:prstClr val="black"/>
                </a:solidFill>
              </a:rPr>
              <a:t>    ☏ 신청문의</a:t>
            </a:r>
            <a:r>
              <a:rPr lang="en-US" altLang="ko-KR" sz="1400" dirty="0">
                <a:solidFill>
                  <a:prstClr val="black"/>
                </a:solidFill>
              </a:rPr>
              <a:t>(</a:t>
            </a:r>
            <a:r>
              <a:rPr lang="ko-KR" altLang="en-US" sz="1400" dirty="0">
                <a:solidFill>
                  <a:prstClr val="black"/>
                </a:solidFill>
              </a:rPr>
              <a:t>김진아</a:t>
            </a:r>
            <a:r>
              <a:rPr lang="en-US" altLang="ko-KR" sz="1400" dirty="0">
                <a:solidFill>
                  <a:prstClr val="black"/>
                </a:solidFill>
              </a:rPr>
              <a:t>) : 054-470-2630 / </a:t>
            </a: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withsjja@ccei.kr</a:t>
            </a:r>
            <a:endParaRPr lang="en-US" altLang="ko-KR" sz="1400" dirty="0">
              <a:solidFill>
                <a:prstClr val="black"/>
              </a:solidFill>
            </a:endParaRPr>
          </a:p>
          <a:p>
            <a:r>
              <a:rPr lang="en-US" altLang="ko-KR" sz="1400" dirty="0">
                <a:solidFill>
                  <a:prstClr val="black"/>
                </a:solidFill>
              </a:rPr>
              <a:t>        </a:t>
            </a:r>
            <a:r>
              <a:rPr lang="ko-KR" altLang="en-US" sz="1400" dirty="0">
                <a:solidFill>
                  <a:prstClr val="black"/>
                </a:solidFill>
              </a:rPr>
              <a:t>과정문의</a:t>
            </a:r>
            <a:r>
              <a:rPr lang="en-US" altLang="ko-KR" sz="1400" dirty="0">
                <a:solidFill>
                  <a:prstClr val="black"/>
                </a:solidFill>
              </a:rPr>
              <a:t>(</a:t>
            </a:r>
            <a:r>
              <a:rPr lang="ko-KR" altLang="en-US" sz="1400" dirty="0">
                <a:solidFill>
                  <a:prstClr val="black"/>
                </a:solidFill>
              </a:rPr>
              <a:t>김정섭</a:t>
            </a:r>
            <a:r>
              <a:rPr lang="en-US" altLang="ko-KR" sz="1400" dirty="0">
                <a:solidFill>
                  <a:prstClr val="black"/>
                </a:solidFill>
              </a:rPr>
              <a:t>) : 054-470-2704 / 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jsub.kim@ccei.kr</a:t>
            </a:r>
            <a:r>
              <a:rPr lang="en-US" altLang="ko-KR" sz="14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53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1520"/>
            <a:ext cx="685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400" b="1" u="sng" dirty="0">
                <a:solidFill>
                  <a:srgbClr val="0000FF"/>
                </a:solidFill>
              </a:rPr>
              <a:t>Smart Factory </a:t>
            </a:r>
            <a:r>
              <a:rPr lang="ko-KR" altLang="en-US" sz="3400" b="1" u="sng" dirty="0">
                <a:solidFill>
                  <a:srgbClr val="0000FF"/>
                </a:solidFill>
              </a:rPr>
              <a:t>아카데미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640" y="124830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FF"/>
                </a:solidFill>
              </a:rPr>
              <a:t>Ⅰ. </a:t>
            </a:r>
            <a:r>
              <a:rPr lang="ko-KR" altLang="en-US" dirty="0">
                <a:solidFill>
                  <a:srgbClr val="0000FF"/>
                </a:solidFill>
              </a:rPr>
              <a:t>운영 목적</a:t>
            </a:r>
            <a:endParaRPr lang="en-US" altLang="ko-KR" dirty="0">
              <a:solidFill>
                <a:srgbClr val="0000FF"/>
              </a:solidFill>
            </a:endParaRPr>
          </a:p>
          <a:p>
            <a:r>
              <a:rPr lang="en-US" altLang="ko-KR" sz="1500" dirty="0">
                <a:solidFill>
                  <a:prstClr val="black"/>
                </a:solidFill>
              </a:rPr>
              <a:t> </a:t>
            </a:r>
            <a:r>
              <a:rPr lang="en-US" altLang="ko-KR" sz="1500" dirty="0">
                <a:solidFill>
                  <a:prstClr val="black"/>
                </a:solidFill>
                <a:sym typeface="Wingdings"/>
              </a:rPr>
              <a:t>  </a:t>
            </a:r>
            <a:r>
              <a:rPr lang="ko-KR" altLang="en-US" sz="1500" dirty="0">
                <a:solidFill>
                  <a:prstClr val="black"/>
                </a:solidFill>
                <a:sym typeface="Wingdings"/>
              </a:rPr>
              <a:t>중소</a:t>
            </a:r>
            <a:r>
              <a:rPr lang="en-US" altLang="ko-KR" sz="1500" dirty="0">
                <a:solidFill>
                  <a:prstClr val="black"/>
                </a:solidFill>
                <a:latin typeface="DFKai-SB"/>
                <a:ea typeface="DFKai-SB"/>
                <a:sym typeface="Wingdings"/>
              </a:rPr>
              <a:t>•</a:t>
            </a:r>
            <a:r>
              <a:rPr lang="ko-KR" altLang="en-US" sz="1500" dirty="0">
                <a:solidFill>
                  <a:prstClr val="black"/>
                </a:solidFill>
                <a:sym typeface="Wingdings"/>
              </a:rPr>
              <a:t>중견기업의 스마트공장 구축 및 유지관리를 위한 전문인력 양성</a:t>
            </a:r>
            <a:endParaRPr lang="en-US" altLang="ko-KR" sz="1500" dirty="0">
              <a:solidFill>
                <a:prstClr val="black"/>
              </a:solidFill>
              <a:sym typeface="Wingdings"/>
            </a:endParaRPr>
          </a:p>
          <a:p>
            <a:r>
              <a:rPr lang="en-US" altLang="ko-KR" sz="1600" dirty="0">
                <a:solidFill>
                  <a:prstClr val="black"/>
                </a:solidFill>
                <a:sym typeface="Wingdings"/>
              </a:rPr>
              <a:t>         </a:t>
            </a:r>
            <a:r>
              <a:rPr lang="en-US" altLang="ko-KR" sz="1400" dirty="0">
                <a:solidFill>
                  <a:prstClr val="black"/>
                </a:solidFill>
                <a:sym typeface="Wingdings"/>
              </a:rPr>
              <a:t>(Smart Factory </a:t>
            </a:r>
            <a:r>
              <a:rPr lang="ko-KR" altLang="en-US" sz="1400" dirty="0">
                <a:solidFill>
                  <a:prstClr val="black"/>
                </a:solidFill>
                <a:sym typeface="Wingdings"/>
              </a:rPr>
              <a:t>운영기술 및 노하우 교육</a:t>
            </a:r>
            <a:r>
              <a:rPr lang="en-US" altLang="ko-KR" sz="1400" dirty="0">
                <a:solidFill>
                  <a:prstClr val="black"/>
                </a:solidFill>
                <a:sym typeface="Wingdings"/>
              </a:rPr>
              <a:t>, </a:t>
            </a:r>
            <a:r>
              <a:rPr lang="ko-KR" altLang="en-US" sz="1400" dirty="0">
                <a:solidFill>
                  <a:prstClr val="black"/>
                </a:solidFill>
                <a:sym typeface="Wingdings"/>
              </a:rPr>
              <a:t>우수업체 벤치마킹 등</a:t>
            </a:r>
            <a:r>
              <a:rPr lang="en-US" altLang="ko-KR" sz="1400" dirty="0">
                <a:solidFill>
                  <a:prstClr val="black"/>
                </a:solidFill>
                <a:sym typeface="Wingdings"/>
              </a:rPr>
              <a:t>)</a:t>
            </a:r>
          </a:p>
          <a:p>
            <a:endParaRPr lang="en-US" altLang="ko-KR" sz="700" dirty="0">
              <a:solidFill>
                <a:prstClr val="black"/>
              </a:solidFill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FF"/>
                </a:solidFill>
                <a:sym typeface="Wingdings"/>
              </a:rPr>
              <a:t>Ⅱ. </a:t>
            </a:r>
            <a:r>
              <a:rPr lang="ko-KR" altLang="en-US" dirty="0">
                <a:solidFill>
                  <a:srgbClr val="0000FF"/>
                </a:solidFill>
                <a:sym typeface="Wingdings"/>
              </a:rPr>
              <a:t>교육 과정 </a:t>
            </a:r>
            <a:r>
              <a:rPr lang="en-US" altLang="ko-KR" dirty="0">
                <a:solidFill>
                  <a:srgbClr val="0000FF"/>
                </a:solidFill>
                <a:sym typeface="Wingdings"/>
              </a:rPr>
              <a:t>: </a:t>
            </a:r>
            <a:r>
              <a:rPr lang="ko-KR" altLang="en-US" dirty="0">
                <a:solidFill>
                  <a:srgbClr val="0000FF"/>
                </a:solidFill>
                <a:sym typeface="Wingdings"/>
              </a:rPr>
              <a:t>총 </a:t>
            </a:r>
            <a:r>
              <a:rPr lang="en-US" altLang="ko-KR" dirty="0">
                <a:solidFill>
                  <a:srgbClr val="0000FF"/>
                </a:solidFill>
                <a:sym typeface="Wingdings"/>
              </a:rPr>
              <a:t>29</a:t>
            </a:r>
            <a:r>
              <a:rPr lang="ko-KR" altLang="en-US" dirty="0">
                <a:solidFill>
                  <a:srgbClr val="0000FF"/>
                </a:solidFill>
                <a:sym typeface="Wingdings"/>
              </a:rPr>
              <a:t>과정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40" y="6475273"/>
            <a:ext cx="655272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>
                <a:solidFill>
                  <a:srgbClr val="0000FF"/>
                </a:solidFill>
              </a:rPr>
              <a:t>Ⅲ</a:t>
            </a:r>
            <a:r>
              <a:rPr lang="en-US" altLang="ko-KR" dirty="0">
                <a:solidFill>
                  <a:srgbClr val="0000FF"/>
                </a:solidFill>
              </a:rPr>
              <a:t>. </a:t>
            </a:r>
            <a:r>
              <a:rPr lang="ko-KR" altLang="ko-KR" dirty="0">
                <a:solidFill>
                  <a:srgbClr val="0000FF"/>
                </a:solidFill>
              </a:rPr>
              <a:t>교육</a:t>
            </a:r>
            <a:r>
              <a:rPr lang="en-US" altLang="ko-KR" dirty="0">
                <a:solidFill>
                  <a:srgbClr val="0000FF"/>
                </a:solidFill>
              </a:rPr>
              <a:t> </a:t>
            </a:r>
            <a:r>
              <a:rPr lang="ko-KR" altLang="ko-KR" dirty="0">
                <a:solidFill>
                  <a:srgbClr val="0000FF"/>
                </a:solidFill>
              </a:rPr>
              <a:t>장소</a:t>
            </a:r>
            <a:r>
              <a:rPr lang="en-US" altLang="ko-KR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prstClr val="black"/>
                </a:solidFill>
              </a:rPr>
              <a:t>: </a:t>
            </a:r>
            <a:r>
              <a:rPr lang="ko-KR" altLang="ko-KR" sz="1600" dirty="0">
                <a:solidFill>
                  <a:prstClr val="black"/>
                </a:solidFill>
              </a:rPr>
              <a:t>구미</a:t>
            </a: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ko-KR" altLang="ko-KR" sz="1600" dirty="0">
                <a:solidFill>
                  <a:prstClr val="black"/>
                </a:solidFill>
              </a:rPr>
              <a:t>경북창조경제혁신센터</a:t>
            </a:r>
            <a:r>
              <a:rPr lang="en-US" altLang="ko-KR" sz="1600" dirty="0">
                <a:solidFill>
                  <a:prstClr val="black"/>
                </a:solidFill>
              </a:rPr>
              <a:t>) / </a:t>
            </a:r>
            <a:r>
              <a:rPr lang="ko-KR" altLang="ko-KR" sz="1600" dirty="0">
                <a:solidFill>
                  <a:prstClr val="black"/>
                </a:solidFill>
              </a:rPr>
              <a:t>수원</a:t>
            </a:r>
            <a:r>
              <a:rPr lang="en-US" altLang="ko-KR" sz="1600" dirty="0">
                <a:solidFill>
                  <a:prstClr val="black"/>
                </a:solidFill>
              </a:rPr>
              <a:t>, </a:t>
            </a:r>
            <a:r>
              <a:rPr lang="ko-KR" altLang="en-US" sz="1600" dirty="0">
                <a:solidFill>
                  <a:prstClr val="black"/>
                </a:solidFill>
              </a:rPr>
              <a:t>광주</a:t>
            </a:r>
            <a:r>
              <a:rPr lang="en-US" altLang="ko-KR" sz="1600" dirty="0">
                <a:solidFill>
                  <a:prstClr val="black"/>
                </a:solidFill>
              </a:rPr>
              <a:t>(</a:t>
            </a:r>
            <a:r>
              <a:rPr lang="ko-KR" altLang="ko-KR" sz="1600" dirty="0">
                <a:solidFill>
                  <a:prstClr val="black"/>
                </a:solidFill>
              </a:rPr>
              <a:t>삼성전자</a:t>
            </a:r>
            <a:r>
              <a:rPr lang="en-US" altLang="ko-KR" sz="1600" dirty="0">
                <a:solidFill>
                  <a:prstClr val="black"/>
                </a:solidFill>
              </a:rPr>
              <a:t>)</a:t>
            </a:r>
          </a:p>
          <a:p>
            <a:endParaRPr lang="ko-KR" altLang="ko-KR" sz="1600" dirty="0">
              <a:solidFill>
                <a:prstClr val="black"/>
              </a:solidFill>
            </a:endParaRPr>
          </a:p>
          <a:p>
            <a:endParaRPr lang="ko-KR" altLang="ko-KR" sz="800" dirty="0">
              <a:solidFill>
                <a:prstClr val="black"/>
              </a:solidFill>
            </a:endParaRPr>
          </a:p>
          <a:p>
            <a:r>
              <a:rPr lang="ko-KR" altLang="ko-KR" dirty="0">
                <a:solidFill>
                  <a:srgbClr val="0000FF"/>
                </a:solidFill>
              </a:rPr>
              <a:t>Ⅳ</a:t>
            </a:r>
            <a:r>
              <a:rPr lang="en-US" altLang="ko-KR" dirty="0">
                <a:solidFill>
                  <a:srgbClr val="0000FF"/>
                </a:solidFill>
              </a:rPr>
              <a:t>. </a:t>
            </a:r>
            <a:r>
              <a:rPr lang="ko-KR" altLang="ko-KR" dirty="0">
                <a:solidFill>
                  <a:srgbClr val="0000FF"/>
                </a:solidFill>
              </a:rPr>
              <a:t>교육</a:t>
            </a:r>
            <a:r>
              <a:rPr lang="en-US" altLang="ko-KR" dirty="0">
                <a:solidFill>
                  <a:srgbClr val="0000FF"/>
                </a:solidFill>
              </a:rPr>
              <a:t> </a:t>
            </a:r>
            <a:r>
              <a:rPr lang="ko-KR" altLang="ko-KR" dirty="0">
                <a:solidFill>
                  <a:srgbClr val="0000FF"/>
                </a:solidFill>
              </a:rPr>
              <a:t>특징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dirty="0">
                <a:solidFill>
                  <a:prstClr val="black"/>
                </a:solidFill>
                <a:sym typeface="Wingdings"/>
              </a:rPr>
              <a:t></a:t>
            </a:r>
            <a:r>
              <a:rPr lang="en-US" altLang="ko-KR" sz="1600" dirty="0">
                <a:solidFill>
                  <a:prstClr val="black"/>
                </a:solidFill>
                <a:sym typeface="Wingdings"/>
              </a:rPr>
              <a:t> </a:t>
            </a:r>
            <a:r>
              <a:rPr lang="ko-KR" altLang="ko-KR" sz="1600" dirty="0">
                <a:solidFill>
                  <a:prstClr val="black"/>
                </a:solidFill>
              </a:rPr>
              <a:t>강사구성</a:t>
            </a:r>
            <a:r>
              <a:rPr lang="en-US" altLang="ko-KR" sz="1600" dirty="0">
                <a:solidFill>
                  <a:prstClr val="black"/>
                </a:solidFill>
              </a:rPr>
              <a:t> : 20</a:t>
            </a:r>
            <a:r>
              <a:rPr lang="ko-KR" altLang="ko-KR" sz="1600" dirty="0">
                <a:solidFill>
                  <a:prstClr val="black"/>
                </a:solidFill>
              </a:rPr>
              <a:t>年</a:t>
            </a:r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ko-KR" altLang="ko-KR" sz="1600" dirty="0">
                <a:solidFill>
                  <a:prstClr val="black"/>
                </a:solidFill>
              </a:rPr>
              <a:t>이상 삼성에서 근무하고 있는 제조기술전문가</a:t>
            </a:r>
          </a:p>
          <a:p>
            <a:r>
              <a:rPr lang="en-US" altLang="ko-KR" sz="1600" dirty="0">
                <a:solidFill>
                  <a:prstClr val="black"/>
                </a:solidFill>
              </a:rPr>
              <a:t> </a:t>
            </a:r>
            <a:r>
              <a:rPr lang="en-US" altLang="ko-KR" dirty="0">
                <a:solidFill>
                  <a:prstClr val="black"/>
                </a:solidFill>
                <a:sym typeface="Wingdings"/>
              </a:rPr>
              <a:t> </a:t>
            </a:r>
            <a:r>
              <a:rPr lang="ko-KR" altLang="ko-KR" sz="1600" dirty="0">
                <a:solidFill>
                  <a:prstClr val="black"/>
                </a:solidFill>
              </a:rPr>
              <a:t>스마트공장 구축과 연계된 사례 중심교육</a:t>
            </a:r>
          </a:p>
          <a:p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en-US" altLang="ko-KR" dirty="0">
                <a:solidFill>
                  <a:prstClr val="black"/>
                </a:solidFill>
                <a:sym typeface="Wingdings"/>
              </a:rPr>
              <a:t> </a:t>
            </a:r>
            <a:r>
              <a:rPr lang="ko-KR" altLang="ko-KR" sz="1600" dirty="0">
                <a:solidFill>
                  <a:prstClr val="black"/>
                </a:solidFill>
              </a:rPr>
              <a:t>삼성전자 공장 및 스마트공장 추진 우수기업 벤치마킹 실시</a:t>
            </a:r>
            <a:endParaRPr lang="en-US" altLang="ko-KR" sz="1600" dirty="0">
              <a:solidFill>
                <a:prstClr val="black"/>
              </a:solidFill>
            </a:endParaRPr>
          </a:p>
        </p:txBody>
      </p:sp>
      <p:sp>
        <p:nvSpPr>
          <p:cNvPr id="9" name="TextBox 2"/>
          <p:cNvSpPr txBox="1"/>
          <p:nvPr/>
        </p:nvSpPr>
        <p:spPr>
          <a:xfrm>
            <a:off x="403309" y="2771800"/>
            <a:ext cx="1221681" cy="8130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경영자</a:t>
            </a:r>
            <a:endParaRPr lang="ko-KR" altLang="en-US" sz="14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1700808" y="2773705"/>
            <a:ext cx="4824536" cy="8130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000000"/>
                </a:solidFill>
                <a:cs typeface="Times New Roman"/>
              </a:rPr>
              <a:t>스마트팩토리</a:t>
            </a: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 추진리더</a:t>
            </a:r>
            <a:r>
              <a:rPr lang="en-US" sz="16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(</a:t>
            </a: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임원급 인력</a:t>
            </a:r>
            <a:r>
              <a:rPr lang="en-US" sz="16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)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b="1" dirty="0">
                <a:solidFill>
                  <a:srgbClr val="000000"/>
                </a:solidFill>
                <a:cs typeface="Times New Roman"/>
              </a:rPr>
              <a:t>스마트공장 추진방향</a:t>
            </a:r>
            <a:r>
              <a:rPr lang="en-US" sz="14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,  </a:t>
            </a:r>
            <a:r>
              <a:rPr lang="ko-KR" altLang="en-US" sz="1400" b="1" dirty="0">
                <a:solidFill>
                  <a:srgbClr val="000000"/>
                </a:solidFill>
                <a:cs typeface="Times New Roman"/>
              </a:rPr>
              <a:t>추진사례</a:t>
            </a:r>
            <a:r>
              <a:rPr lang="en-US" sz="14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,  </a:t>
            </a:r>
            <a:r>
              <a:rPr lang="ko-KR" altLang="en-US" sz="1400" b="1" dirty="0">
                <a:solidFill>
                  <a:srgbClr val="000000"/>
                </a:solidFill>
                <a:cs typeface="Times New Roman"/>
              </a:rPr>
              <a:t>우수업체 벤치마킹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en-US" sz="6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 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1" name="TextBox 2"/>
          <p:cNvSpPr txBox="1"/>
          <p:nvPr/>
        </p:nvSpPr>
        <p:spPr>
          <a:xfrm>
            <a:off x="408389" y="3634765"/>
            <a:ext cx="1216601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중간관리자</a:t>
            </a:r>
            <a:endParaRPr lang="ko-KR" altLang="en-US" sz="14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1700808" y="3637305"/>
            <a:ext cx="2376264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마스터 양성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스마트팩토리</a:t>
            </a:r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 4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대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솔루션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ko-KR" altLang="en-US" sz="1200" b="1" dirty="0" err="1">
                <a:solidFill>
                  <a:srgbClr val="000000"/>
                </a:solidFill>
                <a:cs typeface="Times New Roman"/>
              </a:rPr>
              <a:t>기술분야별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 실습</a:t>
            </a:r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en-US" sz="1200" b="1" dirty="0" err="1">
                <a:solidFill>
                  <a:srgbClr val="000000"/>
                </a:solidFill>
                <a:cs typeface="Times New Roman"/>
              </a:rPr>
              <a:t>우수업체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B/M</a:t>
            </a:r>
            <a:r>
              <a:rPr lang="en-US" sz="6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 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407119" y="4498999"/>
            <a:ext cx="1221681" cy="13691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>
                <a:solidFill>
                  <a:srgbClr val="000000"/>
                </a:solidFill>
                <a:cs typeface="Times New Roman"/>
              </a:rPr>
              <a:t>실무자</a:t>
            </a:r>
            <a:endParaRPr lang="ko-KR" altLang="en-US" sz="14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700808" y="5148064"/>
            <a:ext cx="4815790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1400" b="1" dirty="0">
                <a:solidFill>
                  <a:srgbClr val="000000"/>
                </a:solidFill>
                <a:cs typeface="Times New Roman"/>
              </a:rPr>
              <a:t>현장혁신</a:t>
            </a:r>
            <a:r>
              <a:rPr lang="en-US" sz="14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(8</a:t>
            </a:r>
            <a:r>
              <a:rPr lang="ko-KR" altLang="en-US" sz="1400" b="1" dirty="0">
                <a:solidFill>
                  <a:srgbClr val="000000"/>
                </a:solidFill>
                <a:cs typeface="Times New Roman"/>
              </a:rPr>
              <a:t>과정</a:t>
            </a:r>
            <a:r>
              <a:rPr lang="en-US" altLang="ko-KR" sz="1400" b="1" dirty="0">
                <a:solidFill>
                  <a:srgbClr val="000000"/>
                </a:solidFill>
                <a:cs typeface="Times New Roman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현장혁신기본 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/ </a:t>
            </a: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낭비개선 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/ </a:t>
            </a: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공정개선기법 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/ PRO-3M / </a:t>
            </a: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제조물류</a:t>
            </a:r>
            <a:endParaRPr lang="en-US" altLang="ko-KR" sz="1150" b="1" dirty="0">
              <a:solidFill>
                <a:srgbClr val="000000"/>
              </a:solidFill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품질혁신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/ </a:t>
            </a: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자재관리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/ </a:t>
            </a:r>
            <a:r>
              <a:rPr lang="ko-KR" altLang="en-US" sz="1150" b="1" dirty="0">
                <a:solidFill>
                  <a:srgbClr val="000000"/>
                </a:solidFill>
                <a:cs typeface="Times New Roman"/>
              </a:rPr>
              <a:t>에너지 절감</a:t>
            </a:r>
            <a:r>
              <a:rPr lang="en-US" altLang="ko-KR" sz="1150" b="1" dirty="0">
                <a:solidFill>
                  <a:srgbClr val="000000"/>
                </a:solidFill>
                <a:cs typeface="Times New Roman"/>
              </a:rPr>
              <a:t> </a:t>
            </a:r>
            <a:endParaRPr lang="en-US" sz="1150" b="1" dirty="0">
              <a:solidFill>
                <a:srgbClr val="000000"/>
              </a:solidFill>
              <a:ea typeface="맑은 고딕" panose="020B0503020000020004" pitchFamily="50" charset="-127"/>
              <a:cs typeface="Times New Roman"/>
            </a:endParaRPr>
          </a:p>
        </p:txBody>
      </p:sp>
      <p:sp>
        <p:nvSpPr>
          <p:cNvPr id="15" name="TextBox 2"/>
          <p:cNvSpPr txBox="1"/>
          <p:nvPr/>
        </p:nvSpPr>
        <p:spPr>
          <a:xfrm>
            <a:off x="1700808" y="4499992"/>
            <a:ext cx="116626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공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  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장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운영시스템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(3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과정</a:t>
            </a:r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)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6" name="TextBox 2"/>
          <p:cNvSpPr txBox="1"/>
          <p:nvPr/>
        </p:nvSpPr>
        <p:spPr>
          <a:xfrm>
            <a:off x="2910811" y="4499992"/>
            <a:ext cx="116626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공  정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시뮬레이션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(3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과정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)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7" name="TextBox 2"/>
          <p:cNvSpPr txBox="1"/>
          <p:nvPr/>
        </p:nvSpPr>
        <p:spPr>
          <a:xfrm>
            <a:off x="4149080" y="4499992"/>
            <a:ext cx="1160671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제   조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자동화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(10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과정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)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18" name="TextBox 2"/>
          <p:cNvSpPr txBox="1"/>
          <p:nvPr/>
        </p:nvSpPr>
        <p:spPr>
          <a:xfrm>
            <a:off x="5364673" y="4499992"/>
            <a:ext cx="1160035" cy="5841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초정밀</a:t>
            </a:r>
            <a:endParaRPr lang="en-US" altLang="ko-KR" sz="1200" b="1" dirty="0">
              <a:solidFill>
                <a:prstClr val="black"/>
              </a:solidFill>
              <a:cs typeface="Times New Roman"/>
            </a:endParaRPr>
          </a:p>
          <a:p>
            <a:pPr algn="ctr"/>
            <a:r>
              <a:rPr lang="ko-KR" altLang="en-US" sz="1200" b="1" dirty="0">
                <a:solidFill>
                  <a:prstClr val="black"/>
                </a:solidFill>
                <a:cs typeface="굴림"/>
              </a:rPr>
              <a:t>가</a:t>
            </a:r>
            <a:r>
              <a:rPr lang="en-US" altLang="ko-KR" sz="1200" b="1" dirty="0">
                <a:solidFill>
                  <a:prstClr val="black"/>
                </a:solidFill>
                <a:cs typeface="굴림"/>
              </a:rPr>
              <a:t>   </a:t>
            </a:r>
            <a:r>
              <a:rPr lang="ko-KR" altLang="en-US" sz="1200" b="1" dirty="0">
                <a:solidFill>
                  <a:prstClr val="black"/>
                </a:solidFill>
                <a:cs typeface="굴림"/>
              </a:rPr>
              <a:t>공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(1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과정</a:t>
            </a:r>
            <a:r>
              <a:rPr lang="en-US" sz="12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)</a:t>
            </a:r>
            <a:r>
              <a:rPr lang="en-US" sz="1200" b="1" dirty="0">
                <a:solidFill>
                  <a:prstClr val="black"/>
                </a:solidFill>
                <a:ea typeface="맑은 고딕" panose="020B0503020000020004" pitchFamily="50" charset="-127"/>
                <a:cs typeface="굴림"/>
              </a:rPr>
              <a:t> 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7851" y="5940152"/>
            <a:ext cx="61187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prstClr val="black"/>
                </a:solidFill>
              </a:rPr>
              <a:t>※ </a:t>
            </a:r>
            <a:r>
              <a:rPr lang="ko-KR" altLang="en-US" sz="1200" dirty="0">
                <a:solidFill>
                  <a:prstClr val="black"/>
                </a:solidFill>
              </a:rPr>
              <a:t>본 교육과정은 고용노동부 국가인적자원개발 컨소시엄사업 지원교육으로 무료임</a:t>
            </a:r>
            <a:r>
              <a:rPr lang="en-US" altLang="ko-KR" sz="1200" dirty="0">
                <a:solidFill>
                  <a:prstClr val="black"/>
                </a:solidFill>
              </a:rPr>
              <a:t>.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4149080" y="3637305"/>
            <a:ext cx="2376264" cy="8130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b="1" dirty="0" err="1">
                <a:solidFill>
                  <a:srgbClr val="000000"/>
                </a:solidFill>
                <a:cs typeface="Times New Roman"/>
              </a:rPr>
              <a:t>현장혁신리더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관리자의 역할과 책임</a:t>
            </a:r>
            <a:r>
              <a:rPr lang="en-US" altLang="ko-KR" sz="1200" b="1" dirty="0">
                <a:solidFill>
                  <a:srgbClr val="000000"/>
                </a:solidFill>
                <a:cs typeface="Times New Roman"/>
              </a:rPr>
              <a:t>, </a:t>
            </a:r>
            <a:r>
              <a:rPr lang="ko-KR" altLang="en-US" sz="1200" b="1" dirty="0" err="1">
                <a:solidFill>
                  <a:srgbClr val="000000"/>
                </a:solidFill>
                <a:cs typeface="Times New Roman"/>
              </a:rPr>
              <a:t>제조원가</a:t>
            </a:r>
            <a:endParaRPr lang="en-US" altLang="ko-KR" sz="1200" b="1" dirty="0">
              <a:solidFill>
                <a:srgbClr val="000000"/>
              </a:solidFill>
              <a:cs typeface="Times New Roman"/>
            </a:endParaRPr>
          </a:p>
          <a:p>
            <a:pPr algn="ctr"/>
            <a:r>
              <a:rPr lang="ko-KR" altLang="en-US" sz="1200" b="1" dirty="0" err="1">
                <a:solidFill>
                  <a:srgbClr val="000000"/>
                </a:solidFill>
                <a:cs typeface="Times New Roman"/>
              </a:rPr>
              <a:t>스마트팩토리</a:t>
            </a:r>
            <a:r>
              <a:rPr lang="ko-KR" altLang="en-US" sz="1200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ko-KR" altLang="en-US" sz="1200" b="1" dirty="0" err="1">
                <a:solidFill>
                  <a:srgbClr val="000000"/>
                </a:solidFill>
                <a:cs typeface="Times New Roman"/>
              </a:rPr>
              <a:t>품질관리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  <a:p>
            <a:pPr algn="ctr"/>
            <a:r>
              <a:rPr lang="en-US" sz="600" b="1" dirty="0">
                <a:solidFill>
                  <a:srgbClr val="000000"/>
                </a:solidFill>
                <a:ea typeface="맑은 고딕" panose="020B0503020000020004" pitchFamily="50" charset="-127"/>
                <a:cs typeface="Times New Roman"/>
              </a:rPr>
              <a:t> </a:t>
            </a:r>
            <a:endParaRPr lang="ko-KR" altLang="en-US" sz="1200" b="1" dirty="0">
              <a:solidFill>
                <a:prstClr val="black"/>
              </a:solidFill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20915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3068" y="-36512"/>
            <a:ext cx="6538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u="sng" dirty="0">
                <a:solidFill>
                  <a:srgbClr val="0000FF"/>
                </a:solidFill>
              </a:rPr>
              <a:t>2020</a:t>
            </a:r>
            <a:r>
              <a:rPr lang="ko-KR" altLang="en-US" sz="2800" b="1" u="sng" dirty="0">
                <a:solidFill>
                  <a:srgbClr val="0000FF"/>
                </a:solidFill>
              </a:rPr>
              <a:t>년도 교육 일정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9092" y="429652"/>
            <a:ext cx="26322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50" dirty="0">
                <a:solidFill>
                  <a:srgbClr val="0000FF"/>
                </a:solidFill>
              </a:rPr>
              <a:t>*</a:t>
            </a:r>
            <a:r>
              <a:rPr lang="ko-KR" altLang="en-US" sz="1050" dirty="0">
                <a:solidFill>
                  <a:srgbClr val="0000FF"/>
                </a:solidFill>
              </a:rPr>
              <a:t>교육일정은 상황에 따라 변경될 수 있음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502812" y="8820473"/>
            <a:ext cx="1006308" cy="277001"/>
          </a:xfrm>
          <a:prstGeom prst="rect">
            <a:avLst/>
          </a:prstGeom>
          <a:solidFill>
            <a:srgbClr val="0000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prstClr val="white"/>
                </a:solidFill>
              </a:rPr>
              <a:t>수원교육</a:t>
            </a:r>
            <a:r>
              <a:rPr lang="en-US" altLang="ko-KR" sz="1200" dirty="0">
                <a:solidFill>
                  <a:prstClr val="white"/>
                </a:solidFill>
              </a:rPr>
              <a:t>20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581128" y="8820473"/>
            <a:ext cx="1006308" cy="27700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prstClr val="black"/>
                </a:solidFill>
              </a:rPr>
              <a:t>광주교육 </a:t>
            </a:r>
            <a:r>
              <a:rPr lang="en-US" altLang="ko-KR" sz="1200" dirty="0">
                <a:solidFill>
                  <a:prstClr val="black"/>
                </a:solidFill>
              </a:rPr>
              <a:t>5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395678" y="8842535"/>
            <a:ext cx="1033322" cy="268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prstClr val="black"/>
                </a:solidFill>
              </a:rPr>
              <a:t>구미교육</a:t>
            </a:r>
            <a:r>
              <a:rPr lang="en-US" altLang="ko-KR" sz="1200" dirty="0">
                <a:solidFill>
                  <a:prstClr val="black"/>
                </a:solidFill>
              </a:rPr>
              <a:t>35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20433"/>
              </p:ext>
            </p:extLst>
          </p:nvPr>
        </p:nvGraphicFramePr>
        <p:xfrm>
          <a:off x="169371" y="683568"/>
          <a:ext cx="6644003" cy="810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57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6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1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109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59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8967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latin typeface="+mj-lt"/>
                        </a:rPr>
                        <a:t>과 정 명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1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2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3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4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5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6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7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8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latin typeface="+mj-lt"/>
                        </a:rPr>
                        <a:t>9</a:t>
                      </a:r>
                      <a:r>
                        <a:rPr lang="ko-KR" altLang="en-US" sz="11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latin typeface="+mj-lt"/>
                        </a:rPr>
                        <a:t>10</a:t>
                      </a:r>
                      <a:r>
                        <a:rPr lang="ko-KR" altLang="en-US" sz="8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latin typeface="+mj-lt"/>
                        </a:rPr>
                        <a:t>11</a:t>
                      </a:r>
                      <a:r>
                        <a:rPr lang="ko-KR" altLang="en-US" sz="8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latin typeface="+mj-lt"/>
                        </a:rPr>
                        <a:t>12</a:t>
                      </a:r>
                      <a:r>
                        <a:rPr lang="ko-KR" altLang="en-US" sz="800" b="1" dirty="0">
                          <a:latin typeface="+mj-lt"/>
                        </a:rPr>
                        <a:t>월</a:t>
                      </a: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</a:rPr>
                        <a:t>추진리더</a:t>
                      </a:r>
                      <a:r>
                        <a:rPr lang="en-US" altLang="ko-KR" sz="1100" dirty="0">
                          <a:latin typeface="+mj-lt"/>
                        </a:rPr>
                        <a:t>(</a:t>
                      </a:r>
                      <a:r>
                        <a:rPr lang="ko-KR" altLang="en-US" sz="1100" dirty="0">
                          <a:latin typeface="+mj-lt"/>
                        </a:rPr>
                        <a:t>경영자과정</a:t>
                      </a:r>
                      <a:r>
                        <a:rPr lang="en-US" altLang="ko-KR" sz="1100" dirty="0">
                          <a:latin typeface="+mj-lt"/>
                        </a:rPr>
                        <a:t>)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+mj-lt"/>
                        </a:rPr>
                        <a:t>스마트팩토리 </a:t>
                      </a:r>
                      <a:r>
                        <a:rPr lang="ko-KR" altLang="en-US" sz="1100" dirty="0" err="1">
                          <a:latin typeface="+mj-lt"/>
                        </a:rPr>
                        <a:t>마스터양성</a:t>
                      </a:r>
                      <a:r>
                        <a:rPr lang="ko-KR" altLang="en-US" sz="1100" dirty="0">
                          <a:latin typeface="+mj-lt"/>
                        </a:rPr>
                        <a:t> </a:t>
                      </a:r>
                      <a:r>
                        <a:rPr lang="en-US" altLang="ko-KR" sz="1100" dirty="0" err="1">
                          <a:latin typeface="+mj-lt"/>
                        </a:rPr>
                        <a:t>Ⅰ,</a:t>
                      </a:r>
                      <a:r>
                        <a:rPr lang="en-US" altLang="ko-K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Ⅱ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현장</a:t>
                      </a:r>
                      <a:endParaRPr lang="en-US" altLang="ko-KR" sz="1100" dirty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혁신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+mj-lt"/>
                          <a:ea typeface="맑은 고딕" panose="020B0503020000020004" pitchFamily="50" charset="-127"/>
                        </a:rPr>
                        <a:t>현장혁신리더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현장혁신기본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제조현장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+mn-cs"/>
                        </a:rPr>
                        <a:t>낭비개선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공정개선 기법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설비관리</a:t>
                      </a:r>
                      <a:r>
                        <a:rPr lang="ko-KR" altLang="en-US" sz="1100" baseline="0" dirty="0">
                          <a:latin typeface="+mj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dirty="0">
                          <a:latin typeface="+mj-lt"/>
                          <a:ea typeface="맑은 고딕" panose="020B0503020000020004" pitchFamily="50" charset="-127"/>
                        </a:rPr>
                        <a:t>PRO-3M</a:t>
                      </a:r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제조물류개선 기법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+mj-lt"/>
                          <a:ea typeface="맑은 고딕" panose="020B0503020000020004" pitchFamily="50" charset="-127"/>
                        </a:rPr>
                        <a:t>스마트팩토리</a:t>
                      </a:r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 품질혁신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j-lt"/>
                          <a:ea typeface="맑은 고딕" panose="020B0503020000020004" pitchFamily="50" charset="-127"/>
                        </a:rPr>
                        <a:t>효율적인 자재관리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u="sng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j-lt"/>
                          <a:ea typeface="맑은 고딕" panose="020B0503020000020004" pitchFamily="50" charset="-127"/>
                        </a:rPr>
                        <a:t>중소기업 에너지 절감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967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j-lt"/>
                          <a:ea typeface="맑은 고딕" panose="020B0503020000020004" pitchFamily="50" charset="-127"/>
                        </a:rPr>
                        <a:t>운영</a:t>
                      </a:r>
                      <a:endParaRPr lang="en-US" altLang="ko-KR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0" dirty="0">
                          <a:latin typeface="+mj-lt"/>
                          <a:ea typeface="맑은 고딕" panose="020B0503020000020004" pitchFamily="50" charset="-127"/>
                        </a:rPr>
                        <a:t>시스템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j-lt"/>
                          <a:ea typeface="맑은 고딕" panose="020B0503020000020004" pitchFamily="50" charset="-127"/>
                        </a:rPr>
                        <a:t>중소기업형 </a:t>
                      </a:r>
                      <a:r>
                        <a:rPr lang="en-US" altLang="ko-KR" sz="1100" b="0" dirty="0">
                          <a:latin typeface="+mj-lt"/>
                          <a:ea typeface="맑은 고딕" panose="020B0503020000020004" pitchFamily="50" charset="-127"/>
                        </a:rPr>
                        <a:t>MES</a:t>
                      </a:r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중소기업형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EPP/PLM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64472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중소기업형 </a:t>
                      </a: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SCM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967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시뮬레이션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공정시뮬레이션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작업분석과</a:t>
                      </a:r>
                      <a:r>
                        <a:rPr lang="ko-KR" altLang="en-US" sz="1100" dirty="0"/>
                        <a:t> 시뮬레이션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CPS</a:t>
                      </a:r>
                      <a:r>
                        <a:rPr lang="en-US" altLang="ko-KR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기반 디지털 트윈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9670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제조</a:t>
                      </a:r>
                      <a:endParaRPr lang="en-US" altLang="ko-KR" sz="1100" dirty="0">
                        <a:latin typeface="+mj-lt"/>
                        <a:ea typeface="맑은 고딕" panose="020B0503020000020004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자동화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+mj-lt"/>
                        </a:rPr>
                        <a:t>간이</a:t>
                      </a:r>
                      <a:r>
                        <a:rPr lang="en-US" altLang="ko-KR" sz="1100" dirty="0">
                          <a:latin typeface="+mj-lt"/>
                        </a:rPr>
                        <a:t>/</a:t>
                      </a:r>
                      <a:r>
                        <a:rPr lang="ko-KR" altLang="en-US" sz="1100" dirty="0" err="1">
                          <a:latin typeface="+mj-lt"/>
                        </a:rPr>
                        <a:t>간편자동화</a:t>
                      </a:r>
                      <a:r>
                        <a:rPr lang="ko-KR" altLang="en-US" sz="1100" dirty="0">
                          <a:latin typeface="+mj-lt"/>
                        </a:rPr>
                        <a:t> </a:t>
                      </a:r>
                      <a:r>
                        <a:rPr lang="en-US" altLang="ko-KR" sz="1100" dirty="0"/>
                        <a:t>Ⅰ, Ⅱ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+mj-lt"/>
                        </a:rPr>
                        <a:t>공정품질</a:t>
                      </a:r>
                      <a:r>
                        <a:rPr lang="ko-KR" altLang="en-US" sz="1100" dirty="0">
                          <a:latin typeface="+mj-lt"/>
                        </a:rPr>
                        <a:t> </a:t>
                      </a:r>
                      <a:r>
                        <a:rPr lang="en-US" altLang="ko-KR" sz="1100" dirty="0">
                          <a:latin typeface="+mj-lt"/>
                        </a:rPr>
                        <a:t>Fool</a:t>
                      </a:r>
                      <a:r>
                        <a:rPr lang="en-US" altLang="ko-KR" sz="1100" baseline="0" dirty="0">
                          <a:latin typeface="+mj-lt"/>
                        </a:rPr>
                        <a:t> Proof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L="63305" marR="63305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latin typeface="+mj-lt"/>
                        </a:rPr>
                        <a:t>제어 자동화 기초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PLC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기반 통합제어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r" latinLnBrk="1"/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센서활용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 모니터링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디바이스</a:t>
                      </a:r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&amp;N/W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융합 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err="1">
                          <a:solidFill>
                            <a:schemeClr val="tx1"/>
                          </a:solidFill>
                          <a:latin typeface="+mj-lt"/>
                        </a:rPr>
                        <a:t>AGV</a:t>
                      </a:r>
                      <a:r>
                        <a:rPr lang="en-US" altLang="ko-KR" sz="11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ko-KR" altLang="en-US" sz="1100" b="0" baseline="0" dirty="0" err="1">
                          <a:solidFill>
                            <a:schemeClr val="tx1"/>
                          </a:solidFill>
                          <a:latin typeface="+mj-lt"/>
                        </a:rPr>
                        <a:t>운영실무</a:t>
                      </a:r>
                      <a:endParaRPr lang="ko-KR" altLang="en-US" sz="11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설비고장예지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96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PLC </a:t>
                      </a:r>
                      <a:r>
                        <a:rPr lang="ko-KR" altLang="en-US" sz="11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데이터 모니터링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9774743"/>
                  </a:ext>
                </a:extLst>
              </a:tr>
              <a:tr h="27951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>
                          <a:latin typeface="+mj-lt"/>
                          <a:ea typeface="맑은 고딕" panose="020B0503020000020004" pitchFamily="50" charset="-127"/>
                        </a:rPr>
                        <a:t>초정밀금형</a:t>
                      </a:r>
                      <a:endParaRPr lang="ko-KR" altLang="en-US" sz="800" dirty="0">
                        <a:latin typeface="+mj-lt"/>
                        <a:ea typeface="맑은 고딕" panose="020B0503020000020004" pitchFamily="50" charset="-127"/>
                      </a:endParaRP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latin typeface="+mj-lt"/>
                          <a:ea typeface="맑은 고딕" panose="020B0503020000020004" pitchFamily="50" charset="-127"/>
                        </a:rPr>
                        <a:t>사출성형 양산기술</a:t>
                      </a:r>
                    </a:p>
                  </a:txBody>
                  <a:tcPr marL="68580" marR="6858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바탕" panose="02030600000101010101" pitchFamily="18" charset="-127"/>
                          <a:cs typeface="+mn-cs"/>
                        </a:rPr>
                        <a:t>○</a:t>
                      </a: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bg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200" dirty="0">
                        <a:solidFill>
                          <a:schemeClr val="tx1"/>
                        </a:solidFill>
                        <a:latin typeface="+mn-lt"/>
                        <a:ea typeface="바탕" panose="02030600000101010101" pitchFamily="18" charset="-127"/>
                        <a:cs typeface="+mn-cs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>
                        <a:latin typeface="+mj-lt"/>
                        <a:ea typeface="바탕" panose="02030600000101010101" pitchFamily="18" charset="-127"/>
                      </a:endParaRPr>
                    </a:p>
                  </a:txBody>
                  <a:tcPr marT="45721" marB="45721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5661248" y="8820472"/>
            <a:ext cx="1056918" cy="277001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prstClr val="black"/>
                </a:solidFill>
              </a:rPr>
              <a:t>창원교육 </a:t>
            </a:r>
            <a:r>
              <a:rPr lang="en-US" altLang="ko-KR" sz="1200" dirty="0">
                <a:solidFill>
                  <a:prstClr val="black"/>
                </a:solidFill>
              </a:rPr>
              <a:t>10</a:t>
            </a:r>
            <a:endParaRPr lang="ko-KR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4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79462"/>
              </p:ext>
            </p:extLst>
          </p:nvPr>
        </p:nvGraphicFramePr>
        <p:xfrm>
          <a:off x="116632" y="605056"/>
          <a:ext cx="6624736" cy="8143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lt"/>
                        </a:rPr>
                        <a:t>과 정 명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>
                          <a:latin typeface="+mj-lt"/>
                        </a:rPr>
                        <a:t>주요 내용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9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현장혁신기본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스마트팩토리 구축을 위한 </a:t>
                      </a:r>
                      <a:r>
                        <a:rPr lang="ko-KR" altLang="en-US" sz="1200" kern="1200" baseline="0" dirty="0" err="1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제조현장</a:t>
                      </a: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baseline="0" dirty="0" err="1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혁신활동</a:t>
                      </a: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기본 갖추기</a:t>
                      </a:r>
                      <a:endParaRPr lang="ko-KR" altLang="en-US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스마트팩토리 사업 추진방법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스마트팩토리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수준정의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및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지원절차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스마트팩토리 과제 추진을 위한 접근 프로세스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산업별 스마트팩토리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현장혁신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활동사례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74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제조현장 </a:t>
                      </a:r>
                      <a:endParaRPr lang="en-US" altLang="ko-KR" sz="1400" b="1" kern="1200" dirty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낭비개선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제조현장 낭비발굴과 개선으로 생산성 향상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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- 5S 3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정 활동 단계별 추진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낭비발견 및 개선</a:t>
                      </a:r>
                      <a:endParaRPr lang="en-US" altLang="ko-KR" sz="1200" kern="1200" baseline="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생산성 관리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작업손실 요소 분석하기</a:t>
                      </a:r>
                      <a:endParaRPr lang="en-US" altLang="ko-KR" sz="1200" kern="1200" baseline="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Time study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분석 목적 및 실시순서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cycle time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과 소비속도 관계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32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</a:rPr>
                        <a:t>현장혁신리더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 err="1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스마트팩토리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제조현장 혁신활동을 추진할 수 있는 리더를 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양성하여 중소</a:t>
                      </a:r>
                      <a:r>
                        <a:rPr lang="en-US" altLang="ko-KR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/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중견기업의 지속적인 혁신활동 전개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최적의 제조현장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관리자의 기본원칙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제조원가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개념과 구성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제조능력분석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제조물류 개선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스마트공장에서의 품질관리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시스템기반 공장운영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(MES/ERP System)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3995218"/>
                  </a:ext>
                </a:extLst>
              </a:tr>
              <a:tr h="1189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효율적인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사출성형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 err="1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양산기술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250000"/>
                        </a:lnSpc>
                        <a:buFont typeface="Wingdings"/>
                        <a:buChar char="q"/>
                      </a:pPr>
                      <a:r>
                        <a:rPr lang="ko-KR" altLang="ko-KR" sz="1200" b="0" i="0" u="none" strike="noStrike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스마트공장의 ‘초정밀가공’ 분야의 기술 습득</a:t>
                      </a:r>
                      <a:endParaRPr lang="en-US" altLang="ko-KR" sz="1200" b="0" i="0" u="none" strike="noStrike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+mj-lt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- </a:t>
                      </a:r>
                      <a:r>
                        <a:rPr lang="ko-KR" altLang="ko-KR" sz="12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사출성형품</a:t>
                      </a:r>
                      <a:r>
                        <a:rPr lang="ko-KR" altLang="ko-KR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불량 현상 및 대책</a:t>
                      </a:r>
                      <a:r>
                        <a:rPr lang="en-US" altLang="ko-KR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n-US" altLang="ko-KR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Cycle </a:t>
                      </a:r>
                      <a:r>
                        <a:rPr lang="ko-KR" altLang="ko-KR" sz="12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양산기술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금형</a:t>
                      </a:r>
                      <a:r>
                        <a:rPr lang="en-US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사출 신기술 </a:t>
                      </a:r>
                      <a:r>
                        <a:rPr lang="en-US" altLang="ko-KR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Trend,</a:t>
                      </a:r>
                      <a:r>
                        <a:rPr lang="en-US" altLang="ko-KR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ko-KR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현장 </a:t>
                      </a:r>
                      <a:r>
                        <a:rPr lang="ko-KR" altLang="ko-KR" sz="12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개선사례</a:t>
                      </a:r>
                      <a:endParaRPr lang="ko-KR" altLang="en-US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15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</a:rPr>
                        <a:t>스마트팩토리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</a:rPr>
                        <a:t>품질혁신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en-US" altLang="ko-KR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삼성전자 품질관리 노하우와 스마트팩토리 성공사례에 대한 학습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S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전자 </a:t>
                      </a:r>
                      <a:r>
                        <a:rPr lang="ko-KR" altLang="en-US" sz="1200" kern="1200" dirty="0" err="1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품질정책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품질관리 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Know-how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및 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Tool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 err="1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산업분야별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품질혁신 사례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(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전기전자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자동차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기계부품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식품 등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)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7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중소기업</a:t>
                      </a:r>
                      <a:endParaRPr lang="en-US" altLang="ko-KR" sz="1400" b="1" kern="1200" dirty="0">
                        <a:solidFill>
                          <a:srgbClr val="0000F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rgbClr val="0000FF"/>
                          </a:solidFill>
                          <a:latin typeface="+mj-lt"/>
                          <a:ea typeface="+mn-ea"/>
                          <a:cs typeface="+mn-cs"/>
                        </a:rPr>
                        <a:t>유틸리티 에너지 절감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err="1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저소비형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에너지사용 설비를 발굴하여 고효율 설비의 구현을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  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통해 중소기업의 유틸리티 비용 절감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기업의 도전적인 에너지 혁신활동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사용에 따른 </a:t>
                      </a:r>
                      <a:r>
                        <a:rPr lang="ko-KR" altLang="en-US" sz="1200" kern="1200" baseline="0" dirty="0" err="1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맵작성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효율분석 및 메커니즘 분석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에너지 절감개선 과제도출 및 개선활동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25956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2656" y="55745"/>
            <a:ext cx="60853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u="sng" dirty="0">
                <a:solidFill>
                  <a:srgbClr val="0000FF"/>
                </a:solidFill>
              </a:rPr>
              <a:t>교육과정별 주요 내용</a:t>
            </a:r>
          </a:p>
        </p:txBody>
      </p:sp>
    </p:spTree>
    <p:extLst>
      <p:ext uri="{BB962C8B-B14F-4D97-AF65-F5344CB8AC3E}">
        <p14:creationId xmlns:p14="http://schemas.microsoft.com/office/powerpoint/2010/main" val="209499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703805"/>
              </p:ext>
            </p:extLst>
          </p:nvPr>
        </p:nvGraphicFramePr>
        <p:xfrm>
          <a:off x="116632" y="611560"/>
          <a:ext cx="6624736" cy="82809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14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lt"/>
                        </a:rPr>
                        <a:t>과 정 명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>
                          <a:latin typeface="+mj-lt"/>
                        </a:rPr>
                        <a:t>주요 내용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2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입</a:t>
                      </a: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/</a:t>
                      </a: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출고관리 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정확도를 위한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자재관리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생산성 안정화를 위하여 자재관리 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Operation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최적화를 및 </a:t>
                      </a:r>
                      <a:endParaRPr lang="en-US" altLang="ko-KR" sz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  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부진재고 최소화로 자재공급능력 향상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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주요내용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자재관리의 목적 및 중요성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입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/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출고관리 목적 및 종류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저장관리의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5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원칙</a:t>
                      </a:r>
                      <a:endParaRPr lang="en-US" altLang="ko-KR" sz="1200" baseline="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재고 및 창고관리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제조공정의 이해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우수활동 사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303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중소기업형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(MES)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생산성과 품질향상을 위한 제조현장</a:t>
                      </a:r>
                      <a:r>
                        <a:rPr lang="ko-KR" altLang="en-US" sz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정보시스템</a:t>
                      </a:r>
                      <a:r>
                        <a:rPr lang="ko-KR" altLang="en-US" sz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운영능력 향상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 주요내용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MES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특징 및 역할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주요기능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생산관리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~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설비관리 주요기능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중소기업형 제조실행시스템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(MES)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적용사례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6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</a:rPr>
                        <a:t>현장혁신리더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 err="1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스마트팩토리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제조현장 혁신활동을 추진할 수 있는 리더를 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양성하여 중소</a:t>
                      </a:r>
                      <a:r>
                        <a:rPr lang="en-US" altLang="ko-KR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/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중견기업의 지속적인 혁신활동 전개</a:t>
                      </a:r>
                      <a:endParaRPr lang="en-US" altLang="ko-KR" sz="1200" kern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최적의 제조현장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관리자의 기본원칙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제조원가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개념과 구성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제조능력분석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제조물류 개선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,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스마트공장에서의 품질관리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-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시스템기반 공장운영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(MES/ERP System)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7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제조능력분석을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통한 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공정개선기법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제조능력분석 및 공정개선기법 학습을 통한 생산성 향상</a:t>
                      </a:r>
                      <a:endParaRPr lang="en-US" altLang="ko-KR" sz="1200" dirty="0">
                        <a:solidFill>
                          <a:srgbClr val="0000FF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주요내용</a:t>
                      </a:r>
                      <a:endParaRPr lang="en-US" altLang="ko-KR" sz="1200" dirty="0">
                        <a:solidFill>
                          <a:prstClr val="black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생산성이란</a:t>
                      </a:r>
                      <a:r>
                        <a:rPr lang="en-US" altLang="ko-KR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? </a:t>
                      </a:r>
                      <a:r>
                        <a:rPr lang="ko-KR" altLang="en-US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노동 및 설비생산성관리</a:t>
                      </a:r>
                      <a:endParaRPr lang="en-US" altLang="ko-KR" sz="1200" baseline="0" dirty="0">
                        <a:solidFill>
                          <a:prstClr val="black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제조능력 분석 및 개선</a:t>
                      </a:r>
                      <a:endParaRPr lang="en-US" altLang="ko-KR" sz="1200" baseline="0" dirty="0">
                        <a:solidFill>
                          <a:prstClr val="black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제조물류 개선</a:t>
                      </a:r>
                      <a:r>
                        <a:rPr lang="en-US" altLang="ko-KR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>
                          <a:solidFill>
                            <a:prstClr val="black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우수 활동사례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24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중소기업형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SCM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제조업의 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SCM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운영 프로세스 및 업종별 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SCM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특성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핵심 관리 이해  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 주요내용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프로세스 혁신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기본사상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추진체계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운영 전략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기준정보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수요관리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조달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자재관리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재고 정합성 점검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생산계획 </a:t>
                      </a:r>
                      <a:r>
                        <a:rPr lang="ko-KR" altLang="en-US" sz="120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운영전략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공급관리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 - S&amp;OP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사례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(GOC, GSCM,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공정관리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), SCM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운영체계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  <a:sym typeface="Wingdings"/>
                        </a:rPr>
                        <a:t>시스템안정화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911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PLC </a:t>
                      </a: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기반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바탕체" panose="02030609000101010101" pitchFamily="17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바탕체" panose="02030609000101010101" pitchFamily="17" charset="-127"/>
                        </a:rPr>
                        <a:t>통합제어 기술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스마트공장의 ‘제조 자동화’분야의 기술 습득 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데이터 처리방식 이해 및 제어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위치결정제어 이해 및 실습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CC-Link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통신 이해 및 실습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 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25956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2656" y="55745"/>
            <a:ext cx="60853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u="sng" dirty="0">
                <a:solidFill>
                  <a:srgbClr val="0000FF"/>
                </a:solidFill>
              </a:rPr>
              <a:t>교육과정별 주요 내용</a:t>
            </a:r>
          </a:p>
        </p:txBody>
      </p:sp>
    </p:spTree>
    <p:extLst>
      <p:ext uri="{BB962C8B-B14F-4D97-AF65-F5344CB8AC3E}">
        <p14:creationId xmlns:p14="http://schemas.microsoft.com/office/powerpoint/2010/main" val="136092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34300"/>
              </p:ext>
            </p:extLst>
          </p:nvPr>
        </p:nvGraphicFramePr>
        <p:xfrm>
          <a:off x="116632" y="611560"/>
          <a:ext cx="6624736" cy="6388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6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+mj-lt"/>
                        </a:rPr>
                        <a:t>과 정 명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>
                          <a:latin typeface="+mj-lt"/>
                        </a:rPr>
                        <a:t>주요 내용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센서활용 데이터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실시간 모니터링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제조자동화</a:t>
                      </a:r>
                      <a:r>
                        <a:rPr lang="ko-KR" altLang="en-US" sz="1200" kern="1200" baseline="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모듈요소의 적용 및 활용능력 습득</a:t>
                      </a:r>
                      <a:endParaRPr lang="ko-KR" altLang="en-US" sz="1200" kern="1200" dirty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</a:endParaRPr>
                    </a:p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센서의 종류별 특징 및 배선방법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PLC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활용을 통한 네트워크 통신기기 활용</a:t>
                      </a:r>
                      <a:endParaRPr lang="en-US" altLang="ko-KR" sz="1200" baseline="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PLC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활용을 통 한 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HMI </a:t>
                      </a:r>
                      <a:r>
                        <a:rPr lang="ko-KR" altLang="en-US" sz="1200" baseline="0" dirty="0" err="1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작화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및 제어실습</a:t>
                      </a:r>
                      <a:endParaRPr lang="ko-KR" altLang="en-US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17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스마트팩토리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lt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마스터 양성</a:t>
                      </a: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lt"/>
                          <a:ea typeface="+mj-ea"/>
                        </a:rPr>
                        <a:t>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2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 err="1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스마트팩토리</a:t>
                      </a: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</a:rPr>
                        <a:t> 추진 및 유지관리에 필요한 기본 솔루션 습득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주요내용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cs typeface="+mn-cs"/>
                          <a:sym typeface="Wingdings"/>
                        </a:rPr>
                        <a:t> 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 Smart Factory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추진 개요 및 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SPS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철학과 사상</a:t>
                      </a:r>
                      <a:endParaRPr lang="en-US" altLang="ko-KR" sz="1200" baseline="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노동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/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설비생산성 관리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- 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공장운영 시스템 적용 방법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,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공정시뮬레이션 사례 및 실습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339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kern="1200" dirty="0" err="1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스마트팩토리</a:t>
                      </a:r>
                      <a:endParaRPr lang="en-US" altLang="ko-KR" sz="1400" b="1" kern="1200" dirty="0">
                        <a:solidFill>
                          <a:srgbClr val="0000FF"/>
                        </a:solidFill>
                        <a:latin typeface="+mj-lt"/>
                        <a:ea typeface="+mj-ea"/>
                        <a:cs typeface="+mn-cs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kern="1200" dirty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마스터 양성</a:t>
                      </a:r>
                      <a:r>
                        <a:rPr lang="en-US" altLang="ko-KR" sz="1400" b="1" kern="1200" dirty="0">
                          <a:solidFill>
                            <a:srgbClr val="0000FF"/>
                          </a:solidFill>
                          <a:latin typeface="+mj-lt"/>
                          <a:ea typeface="+mj-ea"/>
                          <a:cs typeface="+mn-cs"/>
                        </a:rPr>
                        <a:t>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5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rgbClr val="0000FF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</a:rPr>
                        <a:t> 주요 솔루션의 적용방법 및 활용사례 습득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바탕" panose="02030600000101010101" pitchFamily="18" charset="-127"/>
                          <a:ea typeface="바탕" panose="02030600000101010101" pitchFamily="18" charset="-127"/>
                          <a:cs typeface="+mn-cs"/>
                          <a:sym typeface="Wingdings"/>
                        </a:rPr>
                        <a:t> 주요내용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바탕" panose="02030600000101010101" pitchFamily="18" charset="-127"/>
                        <a:ea typeface="바탕" panose="02030600000101010101" pitchFamily="18" charset="-127"/>
                        <a:cs typeface="+mn-cs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-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작업자세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작업대 설계원칙</a:t>
                      </a: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작업환경 개선</a:t>
                      </a:r>
                      <a:endParaRPr lang="en-US" altLang="ko-KR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 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간편자동화 설계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제작 실습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(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물레방아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/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연자방아 </a:t>
                      </a:r>
                      <a:r>
                        <a:rPr lang="ko-KR" altLang="en-US" sz="1200" baseline="0" dirty="0" err="1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공급대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)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Wingdings"/>
                        <a:buNone/>
                      </a:pP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-  Fool Proof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적용 및 활용사례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, 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제작실습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(</a:t>
                      </a:r>
                      <a:r>
                        <a:rPr lang="ko-KR" altLang="en-US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입식작업대</a:t>
                      </a:r>
                      <a:r>
                        <a:rPr lang="en-US" altLang="ko-KR" sz="1200" baseline="0" dirty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)</a:t>
                      </a:r>
                      <a:endParaRPr lang="ko-KR" altLang="en-US" sz="1200" dirty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89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스마트팩토리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추진리더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경영자</a:t>
                      </a: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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경영자의 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Smart Factory </a:t>
                      </a: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도입 필요성 인식</a:t>
                      </a:r>
                      <a:endParaRPr lang="en-US" altLang="ko-KR" sz="1200" dirty="0">
                        <a:solidFill>
                          <a:srgbClr val="0000FF"/>
                        </a:solidFill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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Smart Factory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추진방향 및 추진기업 성공사례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특강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Factory Lab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활용 체험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중소기업 맞춤형 제안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/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분임조활동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우수업체 현장실습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(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삼성전자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스마트공장 우수기업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259568"/>
                  </a:ext>
                </a:extLst>
              </a:tr>
              <a:tr h="12989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디바이스 </a:t>
                      </a:r>
                      <a:r>
                        <a:rPr lang="en-US" altLang="ko-KR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&amp;</a:t>
                      </a: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네트워크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0000FF"/>
                          </a:solidFill>
                          <a:latin typeface="+mj-ea"/>
                          <a:ea typeface="+mj-ea"/>
                        </a:rPr>
                        <a:t>융합기술</a:t>
                      </a:r>
                      <a:endParaRPr lang="en-US" altLang="ko-KR" sz="1400" b="1" dirty="0">
                        <a:solidFill>
                          <a:srgbClr val="0000FF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스마트공장 운영시스템과  제조자동화의 융합 응용기술 습득</a:t>
                      </a:r>
                      <a:r>
                        <a:rPr lang="en-US" altLang="ko-KR" sz="1200" dirty="0">
                          <a:solidFill>
                            <a:srgbClr val="0000FF"/>
                          </a:solidFill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</a:t>
                      </a:r>
                    </a:p>
                    <a:p>
                      <a:pPr marL="171450" indent="-171450" algn="l" latinLnBrk="1">
                        <a:lnSpc>
                          <a:spcPct val="100000"/>
                        </a:lnSpc>
                        <a:buFont typeface="Wingdings"/>
                        <a:buChar char="q"/>
                      </a:pPr>
                      <a:r>
                        <a:rPr lang="ko-KR" altLang="en-US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주요내용</a:t>
                      </a:r>
                      <a:endParaRPr lang="en-US" altLang="ko-KR" sz="1200" dirty="0">
                        <a:latin typeface="바탕체" panose="02030609000101010101" pitchFamily="17" charset="-127"/>
                        <a:ea typeface="바탕체" panose="02030609000101010101" pitchFamily="17" charset="-127"/>
                        <a:sym typeface="Wingdings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유무선 네트워크 체계 구축 기법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공정 분석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·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예측 기법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, 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설비보전</a:t>
                      </a: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- MES</a:t>
                      </a:r>
                      <a:r>
                        <a:rPr lang="ko-KR" altLang="en-US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와 연계한 데이터 수집 및 가시화 기법</a:t>
                      </a:r>
                      <a:r>
                        <a:rPr lang="en-US" altLang="ko-KR" sz="1200" baseline="0" dirty="0">
                          <a:latin typeface="바탕체" panose="02030609000101010101" pitchFamily="17" charset="-127"/>
                          <a:ea typeface="바탕체" panose="02030609000101010101" pitchFamily="17" charset="-127"/>
                          <a:sym typeface="Wingdings"/>
                        </a:rPr>
                        <a:t> </a:t>
                      </a:r>
                      <a:r>
                        <a:rPr lang="en-US" altLang="ko-KR" sz="1200" dirty="0">
                          <a:latin typeface="바탕체" panose="02030609000101010101" pitchFamily="17" charset="-127"/>
                          <a:ea typeface="바탕체" panose="02030609000101010101" pitchFamily="17" charset="-127"/>
                        </a:rPr>
                        <a:t>  </a:t>
                      </a:r>
                      <a:endParaRPr lang="ko-KR" altLang="en-US" sz="1200" dirty="0">
                        <a:latin typeface="바탕체" panose="02030609000101010101" pitchFamily="17" charset="-127"/>
                        <a:ea typeface="바탕체" panose="02030609000101010101" pitchFamily="17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99362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2656" y="55745"/>
            <a:ext cx="608530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500" b="1" u="sng" dirty="0">
                <a:solidFill>
                  <a:srgbClr val="0000FF"/>
                </a:solidFill>
              </a:rPr>
              <a:t>교육과정별 주요 내용</a:t>
            </a:r>
          </a:p>
        </p:txBody>
      </p:sp>
    </p:spTree>
    <p:extLst>
      <p:ext uri="{BB962C8B-B14F-4D97-AF65-F5344CB8AC3E}">
        <p14:creationId xmlns:p14="http://schemas.microsoft.com/office/powerpoint/2010/main" val="396725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3068" y="185266"/>
            <a:ext cx="653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u="sng" dirty="0">
                <a:solidFill>
                  <a:srgbClr val="0000FF"/>
                </a:solidFill>
              </a:rPr>
              <a:t>과정별 교육내용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489307"/>
              </p:ext>
            </p:extLst>
          </p:nvPr>
        </p:nvGraphicFramePr>
        <p:xfrm>
          <a:off x="332656" y="755575"/>
          <a:ext cx="6120679" cy="8223867"/>
        </p:xfrm>
        <a:graphic>
          <a:graphicData uri="http://schemas.openxmlformats.org/drawingml/2006/table">
            <a:tbl>
              <a:tblPr/>
              <a:tblGrid>
                <a:gridCol w="300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6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3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66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No</a:t>
                      </a:r>
                      <a:endParaRPr lang="en-US" sz="11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교육훈련 </a:t>
                      </a:r>
                      <a:r>
                        <a:rPr lang="ko-KR" altLang="en-US" sz="1300" b="1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과정명</a:t>
                      </a:r>
                      <a:endParaRPr lang="ko-KR" altLang="en-US" sz="13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기간</a:t>
                      </a:r>
                      <a:endParaRPr lang="ko-KR" altLang="en-US" sz="13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교육내용</a:t>
                      </a:r>
                      <a:endParaRPr lang="ko-KR" altLang="en-US" sz="13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3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추진리더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추진방향 및 성공기업 사례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SPS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사상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Factory Lab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체험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우수업체 벤치마킹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thickThin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7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마스터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실무책임자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양성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Ⅰ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대 솔루션 추진사례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현장혁신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MES,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시뮬레이션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7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마스터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실무책임자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양성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II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초정밀가공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제어자동화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LCIA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사례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35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4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분야별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실무자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과정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현장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혁신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현장혁신리더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관리자의 역할과 책임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공정설계 분석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제조현장 품질관리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시스템기반 공장운영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 err="1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구축을 위한 현장혁신기본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5S3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정 활동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낭비이해</a:t>
                      </a: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스마트공장에서의 품질관리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2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6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제조현장 낭비개선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5S3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정 활동 및 단계별 추진방법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낭비이해 및 개선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LOB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향상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추진사례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7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7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제조능력분석을 통한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공정개선 기법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생산성관리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제조능력분석 및 개선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제조물류개선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우수사례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7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8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효율적 설비관리를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위한 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PRO-3M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낭비없는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제조현장 설비보전활동 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PRO-3M</a:t>
                      </a:r>
                      <a:r>
                        <a:rPr lang="en-US" altLang="ko-KR" sz="1100" kern="0" spc="0" baseline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Master Plan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3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9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효율적 자재공급을 위한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제조물류개선 기법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물류의 기능과 구성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물류의 중요성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제조물류분석 및 개선 방법론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물류시스템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02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10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스마트팩토리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품질혁신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스마트공장을 위한 </a:t>
                      </a: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통계적 품질관리기법 및 개선활동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635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11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정확도 및 공급능력 향상을 위한 효율적인 자재관리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자재관리의 개요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출고관리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재고 및 저장관리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창고관리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추진사례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084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12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중소기업 유틸리티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에너지 절감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저소비형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에너지 사용 설비를 발굴하여 고효율 설비구현과 체계적인 에너지 절감활동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13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공장</a:t>
                      </a:r>
                      <a:endParaRPr lang="en-US" altLang="ko-KR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중소기업형 </a:t>
                      </a:r>
                      <a:r>
                        <a:rPr 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MES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b="0" kern="0" spc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자재입고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~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생산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~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출하까지 생산실적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b="0" kern="0" spc="0" dirty="0" err="1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재공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재고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품질현황 등을 실시간 집계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·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관리하는 방법 습득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중소기업형 </a:t>
                      </a:r>
                      <a:r>
                        <a:rPr 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ERP/PLM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b="0" kern="0" spc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경영자원을 하나의 체계로 통합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관리 이해 </a:t>
                      </a: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(ERP), </a:t>
                      </a:r>
                      <a:r>
                        <a:rPr lang="ko-KR" altLang="en-US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제품 정보의 생성 및 제품개발 프로세스 혁신 </a:t>
                      </a:r>
                      <a:r>
                        <a:rPr lang="en-US" altLang="ko-KR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(PLM)</a:t>
                      </a:r>
                      <a:endParaRPr lang="ko-KR" altLang="en-US" sz="1100" b="0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592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14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0" spc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kern="0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kern="0" spc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77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15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중소기업형 </a:t>
                      </a:r>
                      <a:r>
                        <a:rPr 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SCM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SCM </a:t>
                      </a:r>
                      <a:r>
                        <a:rPr lang="ko-KR" altLang="en-US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프로세스 이해</a:t>
                      </a:r>
                      <a:r>
                        <a:rPr lang="en-US" altLang="ko-KR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수요관리</a:t>
                      </a:r>
                      <a:r>
                        <a:rPr lang="en-US" altLang="ko-KR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공급관리 등</a:t>
                      </a:r>
                      <a:r>
                        <a:rPr lang="en-US" altLang="ko-KR" sz="1100" b="0" kern="10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b="0" kern="100" spc="-4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285750" marR="0" indent="-28575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중소기업 </a:t>
                      </a:r>
                      <a:r>
                        <a:rPr lang="en-US" altLang="ko-KR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SCM </a:t>
                      </a: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운영체제 구축 및 도입사례</a:t>
                      </a:r>
                      <a:endParaRPr lang="ko-KR" altLang="en-US" sz="1100" b="0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92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3068" y="185266"/>
            <a:ext cx="653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u="sng" dirty="0">
                <a:solidFill>
                  <a:srgbClr val="0000FF"/>
                </a:solidFill>
              </a:rPr>
              <a:t>과정별 교육내용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38981"/>
              </p:ext>
            </p:extLst>
          </p:nvPr>
        </p:nvGraphicFramePr>
        <p:xfrm>
          <a:off x="332656" y="755579"/>
          <a:ext cx="6120679" cy="7768462"/>
        </p:xfrm>
        <a:graphic>
          <a:graphicData uri="http://schemas.openxmlformats.org/drawingml/2006/table">
            <a:tbl>
              <a:tblPr/>
              <a:tblGrid>
                <a:gridCol w="300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8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63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4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No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교육훈련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과정명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기간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교육내용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16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분야별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실무자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과정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시뮬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레이션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Layout 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공정최적화를 위한 시뮬레이션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Layout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재배치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Process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모델링 등으로 가상의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최적공장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모습 설계 및 이해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17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공정최적화를 위한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작업분석과 시뮬레이션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작업영상 분석 툴</a:t>
                      </a:r>
                      <a:r>
                        <a:rPr lang="ko-KR" altLang="en-US" sz="1100" kern="0" spc="0" baseline="3000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**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을 활용한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공정별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최적작업 부하시간 측정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-&gt;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공정시뮬레이션 툴</a:t>
                      </a:r>
                      <a:r>
                        <a:rPr lang="ko-KR" altLang="en-US" sz="1100" kern="0" spc="0" baseline="3000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***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연동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47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18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CPS 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기반</a:t>
                      </a:r>
                      <a:r>
                        <a:rPr lang="ko-KR" altLang="en-US" sz="1100" b="0" kern="0" spc="0" baseline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디지털 트윈</a:t>
                      </a:r>
                      <a:endParaRPr lang="ko-KR" altLang="en-US" sz="1100" b="0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b="0" kern="0" spc="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물리적</a:t>
                      </a:r>
                      <a:r>
                        <a:rPr lang="en-US" altLang="ko-KR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(Physical) </a:t>
                      </a: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세계와 가상</a:t>
                      </a:r>
                      <a:r>
                        <a:rPr lang="en-US" altLang="ko-KR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(Cyber) </a:t>
                      </a: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세계를 연결하여 상호 분석</a:t>
                      </a:r>
                      <a:r>
                        <a:rPr lang="en-US" altLang="ko-KR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b="0" kern="0" spc="-40" dirty="0" err="1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피드백하는</a:t>
                      </a:r>
                      <a:r>
                        <a:rPr lang="ko-KR" altLang="en-US" sz="1100" b="0" kern="0" spc="-40" dirty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지능형 제어 시스템 체험 </a:t>
                      </a:r>
                      <a:endParaRPr lang="ko-KR" altLang="en-US" sz="1100" b="0" kern="0" spc="0" dirty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19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자동화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간편 자동화 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 제작 실무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I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제조혁신과 낭비사상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간편자동화 개요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간편자동화 기본설계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치공구이해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20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간편 자동화 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설계 제작 실무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II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간편자동화 실무 적용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Fool Proof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무구동 카라쿠리 제작실습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21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공정품질 향상을 위한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Fool Proof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Fool Proof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기본원칙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휴먼에러방지 설비적용 사례 등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1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22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제어 자동화 기초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자동화시스템에 대한 기본적인 개념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입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출력 제어등 제어단위 기본능력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1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23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PLC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기반 통합제어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PLC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기반의 다양한 기기 제어방법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HMI,SERVO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시스템 등 제어응용실습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24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센서활용 데이터 실시간 모니터링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근접 센서 외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5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종 센서 및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RFID, Vision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데이터의 취득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변환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실시간 모니터링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공정예측 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25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디바이스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&amp;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네트워크 융합기술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Fieldbus N/W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와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Ethernet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통신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자재공급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~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출하 공정 데이터 수집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저장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모니터링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데모라인</a:t>
                      </a:r>
                      <a:r>
                        <a:rPr lang="ko-KR" altLang="en-US" sz="1100" kern="0" spc="0" baseline="3000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*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실습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1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26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AGV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운영 실무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AGV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개요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종류별 특성이해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제작설치 및 적용 사례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23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27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진동분석을 통한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설비고장 예지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진동의 원리 및 진동센서 사용법 이해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진동 신호처리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시간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주파수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및 결함분석 기술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7788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28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PC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라이브러리를 활용한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PLC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데이터 모니터링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4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종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(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미쯔비시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,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옴론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,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지멘스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,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로크웰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) PLC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의 데이터 모니터링 기술 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(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데이터 가공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, 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모니터링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)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565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29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초정밀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가공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효율적인 사출성형 양산기술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일</a:t>
                      </a: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금형</a:t>
                      </a:r>
                      <a:r>
                        <a:rPr lang="en-US" altLang="ko-KR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/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사출 신기술 </a:t>
                      </a: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Trend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High Cycle Time </a:t>
                      </a:r>
                      <a:r>
                        <a:rPr lang="ko-KR" altLang="en-US" sz="1100" kern="0" spc="0" dirty="0" err="1">
                          <a:solidFill>
                            <a:srgbClr val="00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양산기술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39612" marR="39612" marT="10952" marB="1095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039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24364</TotalTime>
  <Words>1976</Words>
  <Application>Microsoft Office PowerPoint</Application>
  <PresentationFormat>화면 슬라이드 쇼(4:3)</PresentationFormat>
  <Paragraphs>547</Paragraphs>
  <Slides>8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21" baseType="lpstr">
      <vt:lpstr>DFKai-SB</vt:lpstr>
      <vt:lpstr>HY강B</vt:lpstr>
      <vt:lpstr>HY견고딕</vt:lpstr>
      <vt:lpstr>굴림</vt:lpstr>
      <vt:lpstr>굴림체</vt:lpstr>
      <vt:lpstr>맑은 고딕</vt:lpstr>
      <vt:lpstr>바탕</vt:lpstr>
      <vt:lpstr>바탕체</vt:lpstr>
      <vt:lpstr>휴먼명조</vt:lpstr>
      <vt:lpstr>Arial</vt:lpstr>
      <vt:lpstr>Wingdings</vt:lpstr>
      <vt:lpstr>Office 테마</vt:lpstr>
      <vt:lpstr>1_Office 테마</vt:lpstr>
      <vt:lpstr>   Smart Factory 아카데미에서는     5~6월 교육과정 참가 희망자를 모집합니다.(선착순 마감)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창조경제의 내일을 여는 거점</dc:title>
  <dc:creator>Samsung Electronics</dc:creator>
  <cp:lastModifiedBy>'</cp:lastModifiedBy>
  <cp:revision>418</cp:revision>
  <cp:lastPrinted>2019-07-29T01:27:25Z</cp:lastPrinted>
  <dcterms:created xsi:type="dcterms:W3CDTF">2015-11-18T08:07:49Z</dcterms:created>
  <dcterms:modified xsi:type="dcterms:W3CDTF">2020-04-29T01:26:47Z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D:\2.창조경제\2018년도\2.교육홍보\(교육안내 리플렛)_스마트팩토리 아카데미_1205.pptx</vt:lpwstr>
  </property>
</Properties>
</file>